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73" r:id="rId6"/>
    <p:sldId id="260" r:id="rId7"/>
    <p:sldId id="264" r:id="rId8"/>
    <p:sldId id="272" r:id="rId9"/>
    <p:sldId id="265" r:id="rId10"/>
    <p:sldId id="274" r:id="rId11"/>
    <p:sldId id="276" r:id="rId12"/>
    <p:sldId id="281" r:id="rId13"/>
    <p:sldId id="277" r:id="rId14"/>
    <p:sldId id="282" r:id="rId15"/>
    <p:sldId id="279" r:id="rId16"/>
    <p:sldId id="280" r:id="rId17"/>
    <p:sldId id="278" r:id="rId1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e Vervoorn | Rietveld B.V." initials="AV|RB" lastIdx="2" clrIdx="0">
    <p:extLst>
      <p:ext uri="{19B8F6BF-5375-455C-9EA6-DF929625EA0E}">
        <p15:presenceInfo xmlns:p15="http://schemas.microsoft.com/office/powerpoint/2012/main" userId="S::anne.vervoorn@rietveld.nl::99ae7612-b57b-41a6-b5ad-4f938286c3e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1E6EF"/>
    <a:srgbClr val="4E658D"/>
    <a:srgbClr val="E2001A"/>
    <a:srgbClr val="FFD303"/>
    <a:srgbClr val="E2071B"/>
    <a:srgbClr val="F6AA20"/>
    <a:srgbClr val="002754"/>
    <a:srgbClr val="FF0000"/>
    <a:srgbClr val="6446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562349-E633-4D0F-82DF-B3A7DDC4BC34}" v="36" dt="2023-10-23T15:15:32.7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4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2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769E97-095F-6E46-A39E-202EADD19B7A}" type="datetimeFigureOut">
              <a:rPr lang="nl-NL" smtClean="0"/>
              <a:t>7-11-2023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609070-1807-D449-ABE2-4F44C59EA16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3663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550196C5-1098-4D5C-817E-7E8D2C9BD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8E509BC8-9EB1-76C1-8E2B-E1D0EAB17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586202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D751AB-985D-427C-8E72-B8C9974C0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867" y="1054879"/>
            <a:ext cx="9541933" cy="860425"/>
          </a:xfrm>
          <a:prstGeom prst="rect">
            <a:avLst/>
          </a:prstGeom>
        </p:spPr>
        <p:txBody>
          <a:bodyPr/>
          <a:lstStyle>
            <a:lvl1pPr>
              <a:defRPr>
                <a:latin typeface="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B6C4289-05CD-47DC-8285-43B3E3CF6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1866" y="1915304"/>
            <a:ext cx="9541934" cy="4283884"/>
          </a:xfrm>
        </p:spPr>
        <p:txBody>
          <a:bodyPr/>
          <a:lstStyle>
            <a:lvl1pPr>
              <a:defRPr>
                <a:latin typeface=""/>
              </a:defRPr>
            </a:lvl1pPr>
            <a:lvl2pPr>
              <a:defRPr>
                <a:latin typeface=""/>
              </a:defRPr>
            </a:lvl2pPr>
            <a:lvl3pPr>
              <a:defRPr>
                <a:latin typeface=""/>
              </a:defRPr>
            </a:lvl3pPr>
            <a:lvl4pPr>
              <a:defRPr>
                <a:latin typeface=""/>
              </a:defRPr>
            </a:lvl4pPr>
            <a:lvl5pPr>
              <a:defRPr>
                <a:latin typeface="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308298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316ABC-6540-457E-B492-9659D00ED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4C48201-4CD2-41DB-85EF-8E2F7D5A0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pic>
        <p:nvPicPr>
          <p:cNvPr id="5" name="Afbeelding 4" descr="Afbeelding met Graphics, creativiteit&#10;&#10;Automatisch gegenereerde beschrijving">
            <a:extLst>
              <a:ext uri="{FF2B5EF4-FFF2-40B4-BE49-F238E27FC236}">
                <a16:creationId xmlns:a16="http://schemas.microsoft.com/office/drawing/2014/main" id="{C5BB3137-7225-9342-8E66-1EBF5C0A83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836" y="0"/>
            <a:ext cx="7253205" cy="725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685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15BB3C-2B18-433A-82B0-F2BCC7AA3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332" y="1601786"/>
            <a:ext cx="9541933" cy="860425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F86FB90-5FC1-4F1F-B5CE-179B448F95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39332" y="2641597"/>
            <a:ext cx="4580467" cy="353536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8424497-07CA-4EAB-BE8F-8B52B64507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641597"/>
            <a:ext cx="4648200" cy="3535366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6" name="Afbeelding 5" descr="Afbeelding met Graphics, creativiteit&#10;&#10;Automatisch gegenereerde beschrijving">
            <a:extLst>
              <a:ext uri="{FF2B5EF4-FFF2-40B4-BE49-F238E27FC236}">
                <a16:creationId xmlns:a16="http://schemas.microsoft.com/office/drawing/2014/main" id="{8F3A8EF1-F1CE-1F76-88C1-8501C1133C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306" y="141357"/>
            <a:ext cx="7037918" cy="703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481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1AFDD6-526C-4BD8-9AB8-5014F8411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266" y="1065213"/>
            <a:ext cx="9137121" cy="823912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63EE393-21FD-4D40-BDE3-DD9309AF9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8266" y="2390773"/>
            <a:ext cx="3779309" cy="625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61D031B-E928-4C6C-A4A0-D832343713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18266" y="3149599"/>
            <a:ext cx="3779309" cy="3040063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4F49F18-8370-4FD1-8156-44B1339651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2390773"/>
            <a:ext cx="3779307" cy="625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90BF203-719B-4810-AC20-4FBFD43825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7" y="3149599"/>
            <a:ext cx="3779308" cy="3040063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201515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BE0157-137E-44BF-8F89-1120F6EE2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332" y="1601786"/>
            <a:ext cx="9541933" cy="860425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pic>
        <p:nvPicPr>
          <p:cNvPr id="4" name="Afbeelding 3" descr="Afbeelding met Graphics, creativiteit&#10;&#10;Automatisch gegenereerde beschrijving">
            <a:extLst>
              <a:ext uri="{FF2B5EF4-FFF2-40B4-BE49-F238E27FC236}">
                <a16:creationId xmlns:a16="http://schemas.microsoft.com/office/drawing/2014/main" id="{4E38ADDF-D974-75BB-06C3-025F26A4D1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4837" y="-275078"/>
            <a:ext cx="7408156" cy="740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292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0218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7636D8-77ED-41A9-AF81-230C5DE4E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1396469"/>
            <a:ext cx="7721600" cy="7366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85D9BCB-2E5E-401E-BCAE-56DEE5B98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3867" y="2244195"/>
            <a:ext cx="6241521" cy="361685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185BE10-737D-4083-8147-3645254D4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0" y="2252132"/>
            <a:ext cx="2486025" cy="361685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6" name="Afbeelding 5" descr="Afbeelding met Graphics, creativiteit&#10;&#10;Automatisch gegenereerde beschrijving">
            <a:extLst>
              <a:ext uri="{FF2B5EF4-FFF2-40B4-BE49-F238E27FC236}">
                <a16:creationId xmlns:a16="http://schemas.microsoft.com/office/drawing/2014/main" id="{84A1F675-EAC5-D0F1-A7D9-9EEE95A3EE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357" y="330818"/>
            <a:ext cx="6405643" cy="640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09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D89875-3512-4203-B42F-772A91106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133" y="1570038"/>
            <a:ext cx="6874934" cy="487362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0315BDC-9F4E-4144-8FBF-E260700D4E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93733" y="2252132"/>
            <a:ext cx="6468534" cy="360891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72D76B7-A3B7-4E9C-98CB-8269D869C5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44133" y="2252132"/>
            <a:ext cx="3027892" cy="36168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6" name="Afbeelding 5" descr="Afbeelding met Graphics, creativiteit&#10;&#10;Automatisch gegenereerde beschrijving">
            <a:extLst>
              <a:ext uri="{FF2B5EF4-FFF2-40B4-BE49-F238E27FC236}">
                <a16:creationId xmlns:a16="http://schemas.microsoft.com/office/drawing/2014/main" id="{DE003B9E-00A2-3726-8B11-040DCD64FE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290" y="-347637"/>
            <a:ext cx="7553274" cy="755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793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7D54C0-42FA-4A67-BA3A-E9AD28A00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332" y="1601786"/>
            <a:ext cx="9541933" cy="860425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4FE3A56-C28B-4F5F-87F6-DEAD594286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93332" y="2641599"/>
            <a:ext cx="8195735" cy="3535363"/>
          </a:xfrm>
        </p:spPr>
        <p:txBody>
          <a:bodyPr vert="eaVert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226368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88EFBF0-3AB1-429B-A163-B8BC89FA03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9502821-174D-41F1-8D5A-F5C35845A5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892300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B4A569F-39E9-49E7-A59B-2190A2543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9973" y="2324629"/>
            <a:ext cx="9660467" cy="353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Tijdelijke aanduiding voor titel 7">
            <a:extLst>
              <a:ext uri="{FF2B5EF4-FFF2-40B4-BE49-F238E27FC236}">
                <a16:creationId xmlns:a16="http://schemas.microsoft.com/office/drawing/2014/main" id="{22430DB3-7BC4-3753-0818-75CCF24D9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973" y="99800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289512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DFC415-8DCA-B849-08C4-DFEA69952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nl-NL" sz="6000" b="1" dirty="0"/>
              <a:t>Welkom bij </a:t>
            </a:r>
            <a:r>
              <a:rPr lang="nl-NL" sz="6000" b="1" dirty="0">
                <a:solidFill>
                  <a:srgbClr val="E2001A"/>
                </a:solidFill>
              </a:rPr>
              <a:t>Rietveld</a:t>
            </a:r>
            <a:br>
              <a:rPr lang="nl-NL" sz="6000" b="1" dirty="0">
                <a:solidFill>
                  <a:schemeClr val="bg1"/>
                </a:solidFill>
              </a:rPr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B9FF2A3-D418-5D7D-0354-5ECCA779D5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21258" y="2457868"/>
            <a:ext cx="5782962" cy="458327"/>
          </a:xfrm>
        </p:spPr>
        <p:txBody>
          <a:bodyPr/>
          <a:lstStyle/>
          <a:p>
            <a:r>
              <a:rPr lang="nl-NL" sz="2400" b="1" dirty="0">
                <a:solidFill>
                  <a:srgbClr val="E2001A"/>
                </a:solidFill>
                <a:cs typeface="Segoe UI" panose="020B0502040204020203" pitchFamily="34" charset="0"/>
              </a:rPr>
              <a:t>EASY</a:t>
            </a:r>
            <a:r>
              <a:rPr lang="nl-NL" sz="2400" dirty="0">
                <a:cs typeface="Segoe UI" panose="020B0502040204020203" pitchFamily="34" charset="0"/>
              </a:rPr>
              <a:t> voertuigmanagement en veiligheid</a:t>
            </a:r>
          </a:p>
          <a:p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1299C1E-B06A-1515-E20E-AE291ED916DF}"/>
              </a:ext>
            </a:extLst>
          </p:cNvPr>
          <p:cNvSpPr txBox="1"/>
          <p:nvPr/>
        </p:nvSpPr>
        <p:spPr>
          <a:xfrm>
            <a:off x="3121258" y="3605369"/>
            <a:ext cx="5125595" cy="64633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Dietger Engel </a:t>
            </a:r>
          </a:p>
          <a:p>
            <a:r>
              <a:rPr lang="nl-NL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Business Unit Director </a:t>
            </a:r>
          </a:p>
          <a:p>
            <a:endParaRPr lang="nl-NL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i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Vehicle Safety</a:t>
            </a:r>
            <a:endParaRPr lang="nl-NL" sz="1400" i="1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17793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D2AFAE-A693-87ED-50B1-7EFAE2909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720" y="426917"/>
            <a:ext cx="9541933" cy="860425"/>
          </a:xfrm>
        </p:spPr>
        <p:txBody>
          <a:bodyPr/>
          <a:lstStyle/>
          <a:p>
            <a:r>
              <a:rPr lang="nl-NL" b="0" dirty="0">
                <a:solidFill>
                  <a:schemeClr val="bg1"/>
                </a:solidFill>
                <a:latin typeface="Poppins Black" pitchFamily="2" charset="77"/>
                <a:cs typeface="Poppins Black" pitchFamily="2" charset="77"/>
              </a:rPr>
              <a:t>Wat kost deze schade?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F0E9FF6-3D79-5462-0A31-B818106D5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2720" y="1500308"/>
            <a:ext cx="10066560" cy="385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787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26933C-06C7-9034-8D72-A8F7FF3FE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390" y="424685"/>
            <a:ext cx="9541933" cy="860425"/>
          </a:xfrm>
        </p:spPr>
        <p:txBody>
          <a:bodyPr>
            <a:normAutofit/>
          </a:bodyPr>
          <a:lstStyle/>
          <a:p>
            <a:r>
              <a:rPr lang="nl-NL" sz="4400" b="0" dirty="0">
                <a:solidFill>
                  <a:schemeClr val="bg1"/>
                </a:solidFill>
                <a:latin typeface="Poppins Black" pitchFamily="2" charset="77"/>
                <a:cs typeface="Poppins Black" pitchFamily="2" charset="77"/>
              </a:rPr>
              <a:t>Over Rietveld</a:t>
            </a:r>
            <a:endParaRPr lang="nl-NL" b="0" dirty="0">
              <a:latin typeface="Poppins Black" pitchFamily="2" charset="77"/>
              <a:cs typeface="Poppins Black" pitchFamily="2" charset="77"/>
            </a:endParaRPr>
          </a:p>
        </p:txBody>
      </p:sp>
      <p:pic>
        <p:nvPicPr>
          <p:cNvPr id="61" name="Picture 2">
            <a:extLst>
              <a:ext uri="{FF2B5EF4-FFF2-40B4-BE49-F238E27FC236}">
                <a16:creationId xmlns:a16="http://schemas.microsoft.com/office/drawing/2014/main" id="{BCACB3BB-6F90-C418-1328-7ACA7488A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2055">
            <a:off x="8391652" y="2136057"/>
            <a:ext cx="3252187" cy="279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AD720AF-007E-A3F8-31CC-8805C360902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32861" y="1515514"/>
            <a:ext cx="7038797" cy="3789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Rietveld bestaat sinds 1994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Focus op MKB en Overheid (NL, BE en DE)</a:t>
            </a: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ts val="1800"/>
            </a:pPr>
            <a:r>
              <a:rPr lang="nl-NL" sz="18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Easy Voertuigmanagement</a:t>
            </a: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ts val="1800"/>
            </a:pPr>
            <a:r>
              <a:rPr lang="nl-NL" sz="18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Easy Voertuigveiligheid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ISO 9001 &amp; ISO 14001 gecertificeerd</a:t>
            </a:r>
          </a:p>
          <a:p>
            <a:pPr marL="742950" lvl="1" indent="-28575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ts val="1800"/>
            </a:pPr>
            <a:r>
              <a:rPr lang="nl-NL" sz="18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Binnenkort ISO 27001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Volledig ontzorgen: ontwikkeling, advies en installatie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Eigen R&amp;D &amp; Project management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chemeClr val="lt1"/>
                </a:solidFill>
                <a:latin typeface="Poppins Light"/>
                <a:cs typeface="Poppins Light"/>
                <a:sym typeface="Poppins Light"/>
              </a:rPr>
              <a:t>Importeur en dealer van gerenommeerde merken</a:t>
            </a: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2072461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vak 12">
            <a:extLst>
              <a:ext uri="{FF2B5EF4-FFF2-40B4-BE49-F238E27FC236}">
                <a16:creationId xmlns:a16="http://schemas.microsoft.com/office/drawing/2014/main" id="{25B56E09-1321-3455-C473-A357BA19E697}"/>
              </a:ext>
            </a:extLst>
          </p:cNvPr>
          <p:cNvSpPr txBox="1"/>
          <p:nvPr/>
        </p:nvSpPr>
        <p:spPr>
          <a:xfrm>
            <a:off x="1035169" y="2159534"/>
            <a:ext cx="304713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nl-NL" sz="1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TRANSPORT &amp; LOGISTIEK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B76B244E-4C4B-1BEB-B645-BBBC6BC8A66D}"/>
              </a:ext>
            </a:extLst>
          </p:cNvPr>
          <p:cNvSpPr txBox="1"/>
          <p:nvPr/>
        </p:nvSpPr>
        <p:spPr>
          <a:xfrm>
            <a:off x="1035169" y="3683382"/>
            <a:ext cx="360230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nl-NL" sz="1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SERVICE EN INSTALLATIE</a:t>
            </a:r>
          </a:p>
          <a:p>
            <a:pPr rtl="0"/>
            <a:r>
              <a:rPr lang="nl-NL" sz="1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TECHNIEK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88C265AE-AD94-5564-05E8-9F424CB28373}"/>
              </a:ext>
            </a:extLst>
          </p:cNvPr>
          <p:cNvSpPr txBox="1"/>
          <p:nvPr/>
        </p:nvSpPr>
        <p:spPr>
          <a:xfrm>
            <a:off x="7709778" y="5340481"/>
            <a:ext cx="360230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nl-NL" sz="1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TOURINGCAR &amp; PERSONENVERVOER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0134E974-0E8C-8783-3859-3ABEB488211E}"/>
              </a:ext>
            </a:extLst>
          </p:cNvPr>
          <p:cNvSpPr txBox="1"/>
          <p:nvPr/>
        </p:nvSpPr>
        <p:spPr>
          <a:xfrm>
            <a:off x="4174000" y="5338592"/>
            <a:ext cx="360230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nl-NL" sz="1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GECONDITIONEERD EN PHARMA TRANSPORT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06BBB824-4EF3-9B1F-2ED8-D4138C3D3D19}"/>
              </a:ext>
            </a:extLst>
          </p:cNvPr>
          <p:cNvSpPr txBox="1"/>
          <p:nvPr/>
        </p:nvSpPr>
        <p:spPr>
          <a:xfrm>
            <a:off x="7727720" y="2128032"/>
            <a:ext cx="36023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nl-NL" sz="1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BOUWBEDRIJVEN</a:t>
            </a:r>
            <a:r>
              <a:rPr lang="nl-NL" sz="1600" b="1" dirty="0">
                <a:solidFill>
                  <a:schemeClr val="bg1"/>
                </a:solidFill>
                <a:latin typeface=""/>
                <a:cs typeface="Segoe UI" panose="020B0502040204020203" pitchFamily="34" charset="0"/>
              </a:rPr>
              <a:t> EN AANNEMERS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D247B1E2-81D8-2284-DA56-BC6220FCFBF4}"/>
              </a:ext>
            </a:extLst>
          </p:cNvPr>
          <p:cNvSpPr txBox="1"/>
          <p:nvPr/>
        </p:nvSpPr>
        <p:spPr>
          <a:xfrm>
            <a:off x="7709778" y="3683382"/>
            <a:ext cx="313261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nl-NL" sz="1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BEVEILIGING EN HULPDIENSTEN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77583427-84CA-B85F-1F22-1BCBC854EE12}"/>
              </a:ext>
            </a:extLst>
          </p:cNvPr>
          <p:cNvSpPr txBox="1"/>
          <p:nvPr/>
        </p:nvSpPr>
        <p:spPr>
          <a:xfrm>
            <a:off x="4174000" y="3683382"/>
            <a:ext cx="304713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nl-NL" sz="1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OVERHEID &amp; GEMEENTES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3D2FCD5D-F2E7-B2FB-C5C3-5533B5797C12}"/>
              </a:ext>
            </a:extLst>
          </p:cNvPr>
          <p:cNvSpPr txBox="1"/>
          <p:nvPr/>
        </p:nvSpPr>
        <p:spPr>
          <a:xfrm>
            <a:off x="4174000" y="2159534"/>
            <a:ext cx="329401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nl-NL" sz="1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GROND-, WEG-, &amp; WATERBOUW</a:t>
            </a:r>
          </a:p>
        </p:txBody>
      </p: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06239972-B629-7854-4C54-54A9BB5FD791}"/>
              </a:ext>
            </a:extLst>
          </p:cNvPr>
          <p:cNvCxnSpPr>
            <a:cxnSpLocks/>
          </p:cNvCxnSpPr>
          <p:nvPr/>
        </p:nvCxnSpPr>
        <p:spPr>
          <a:xfrm>
            <a:off x="1035169" y="2484588"/>
            <a:ext cx="2911642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>
            <a:extLst>
              <a:ext uri="{FF2B5EF4-FFF2-40B4-BE49-F238E27FC236}">
                <a16:creationId xmlns:a16="http://schemas.microsoft.com/office/drawing/2014/main" id="{C44AA482-A20F-F31C-B122-C7FED352079C}"/>
              </a:ext>
            </a:extLst>
          </p:cNvPr>
          <p:cNvCxnSpPr>
            <a:cxnSpLocks/>
          </p:cNvCxnSpPr>
          <p:nvPr/>
        </p:nvCxnSpPr>
        <p:spPr>
          <a:xfrm>
            <a:off x="4174000" y="2484588"/>
            <a:ext cx="2911642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3F77E64E-50CE-EF2D-CED4-50D28D9408AF}"/>
              </a:ext>
            </a:extLst>
          </p:cNvPr>
          <p:cNvCxnSpPr>
            <a:cxnSpLocks/>
          </p:cNvCxnSpPr>
          <p:nvPr/>
        </p:nvCxnSpPr>
        <p:spPr>
          <a:xfrm>
            <a:off x="4174000" y="4157457"/>
            <a:ext cx="2911642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chte verbindingslijn 23">
            <a:extLst>
              <a:ext uri="{FF2B5EF4-FFF2-40B4-BE49-F238E27FC236}">
                <a16:creationId xmlns:a16="http://schemas.microsoft.com/office/drawing/2014/main" id="{B787C689-BFFA-5C53-FD09-429D23A71CEB}"/>
              </a:ext>
            </a:extLst>
          </p:cNvPr>
          <p:cNvCxnSpPr>
            <a:cxnSpLocks/>
          </p:cNvCxnSpPr>
          <p:nvPr/>
        </p:nvCxnSpPr>
        <p:spPr>
          <a:xfrm>
            <a:off x="4174000" y="5852624"/>
            <a:ext cx="2911642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56A65B29-4B75-B493-B949-C3D531CED765}"/>
              </a:ext>
            </a:extLst>
          </p:cNvPr>
          <p:cNvCxnSpPr>
            <a:cxnSpLocks/>
          </p:cNvCxnSpPr>
          <p:nvPr/>
        </p:nvCxnSpPr>
        <p:spPr>
          <a:xfrm>
            <a:off x="1035169" y="4157457"/>
            <a:ext cx="2911642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chte verbindingslijn 25">
            <a:extLst>
              <a:ext uri="{FF2B5EF4-FFF2-40B4-BE49-F238E27FC236}">
                <a16:creationId xmlns:a16="http://schemas.microsoft.com/office/drawing/2014/main" id="{216C9128-2DC3-505C-D7F7-E4F090DC19A9}"/>
              </a:ext>
            </a:extLst>
          </p:cNvPr>
          <p:cNvCxnSpPr>
            <a:cxnSpLocks/>
          </p:cNvCxnSpPr>
          <p:nvPr/>
        </p:nvCxnSpPr>
        <p:spPr>
          <a:xfrm>
            <a:off x="7709778" y="2484588"/>
            <a:ext cx="2911642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DAA5E81E-B0A5-EB29-6DC1-40667C1419AB}"/>
              </a:ext>
            </a:extLst>
          </p:cNvPr>
          <p:cNvCxnSpPr>
            <a:cxnSpLocks/>
          </p:cNvCxnSpPr>
          <p:nvPr/>
        </p:nvCxnSpPr>
        <p:spPr>
          <a:xfrm>
            <a:off x="7709778" y="4157457"/>
            <a:ext cx="2911642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9405E49C-DDD3-DCF1-9C00-A77E79C79022}"/>
              </a:ext>
            </a:extLst>
          </p:cNvPr>
          <p:cNvCxnSpPr>
            <a:cxnSpLocks/>
          </p:cNvCxnSpPr>
          <p:nvPr/>
        </p:nvCxnSpPr>
        <p:spPr>
          <a:xfrm>
            <a:off x="7644221" y="5818659"/>
            <a:ext cx="2911642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kstvak 36">
            <a:extLst>
              <a:ext uri="{FF2B5EF4-FFF2-40B4-BE49-F238E27FC236}">
                <a16:creationId xmlns:a16="http://schemas.microsoft.com/office/drawing/2014/main" id="{F462854A-0E51-A711-A102-97D71792EB89}"/>
              </a:ext>
            </a:extLst>
          </p:cNvPr>
          <p:cNvSpPr txBox="1"/>
          <p:nvPr/>
        </p:nvSpPr>
        <p:spPr>
          <a:xfrm>
            <a:off x="1035169" y="314860"/>
            <a:ext cx="3401913" cy="529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000"/>
              </a:lnSpc>
            </a:pPr>
            <a:r>
              <a:rPr lang="nl-NL" sz="4400" b="1" dirty="0">
                <a:solidFill>
                  <a:schemeClr val="bg1"/>
                </a:solidFill>
                <a:latin typeface=""/>
                <a:cs typeface="Segoe UI" panose="020B0502040204020203" pitchFamily="34" charset="0"/>
              </a:rPr>
              <a:t>BRANCHES</a:t>
            </a:r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C3018BC8-E6F3-EBA4-24F4-C999C2D558CB}"/>
              </a:ext>
            </a:extLst>
          </p:cNvPr>
          <p:cNvSpPr/>
          <p:nvPr/>
        </p:nvSpPr>
        <p:spPr>
          <a:xfrm>
            <a:off x="1035169" y="800514"/>
            <a:ext cx="2879127" cy="24622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nl-NL" sz="1600" dirty="0">
                <a:solidFill>
                  <a:schemeClr val="bg1"/>
                </a:solidFill>
                <a:latin typeface=""/>
                <a:cs typeface="Segoe UI" panose="020B0502040204020203" pitchFamily="34" charset="0"/>
              </a:rPr>
              <a:t>waarin wij actief zijn</a:t>
            </a:r>
          </a:p>
        </p:txBody>
      </p:sp>
      <p:pic>
        <p:nvPicPr>
          <p:cNvPr id="95" name="Afbeelding 94" descr="Afbeelding met schermopname, Graphics, ontwerp&#10;&#10;Automatisch gegenereerde beschrijving">
            <a:extLst>
              <a:ext uri="{FF2B5EF4-FFF2-40B4-BE49-F238E27FC236}">
                <a16:creationId xmlns:a16="http://schemas.microsoft.com/office/drawing/2014/main" id="{294F9228-0B90-7A62-DA6B-19D8AC088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5169" y="1036695"/>
            <a:ext cx="1440000" cy="1440000"/>
          </a:xfrm>
          <a:prstGeom prst="rect">
            <a:avLst/>
          </a:prstGeom>
        </p:spPr>
      </p:pic>
      <p:pic>
        <p:nvPicPr>
          <p:cNvPr id="97" name="Afbeelding 96" descr="Afbeelding met voertuig, Landvoertuig, wiel, Auto-onderdeel&#10;&#10;Automatisch gegenereerde beschrijving">
            <a:extLst>
              <a:ext uri="{FF2B5EF4-FFF2-40B4-BE49-F238E27FC236}">
                <a16:creationId xmlns:a16="http://schemas.microsoft.com/office/drawing/2014/main" id="{13DB506C-6767-F80D-E7EB-28C876C412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69" y="2511942"/>
            <a:ext cx="1440000" cy="1440000"/>
          </a:xfrm>
          <a:prstGeom prst="rect">
            <a:avLst/>
          </a:prstGeom>
        </p:spPr>
      </p:pic>
      <p:pic>
        <p:nvPicPr>
          <p:cNvPr id="101" name="Afbeelding 100" descr="Afbeelding met bus, voertuig, schermopname, ontwerp&#10;&#10;Automatisch gegenereerde beschrijving">
            <a:extLst>
              <a:ext uri="{FF2B5EF4-FFF2-40B4-BE49-F238E27FC236}">
                <a16:creationId xmlns:a16="http://schemas.microsoft.com/office/drawing/2014/main" id="{6F873952-640E-0E31-5527-261A7FE372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778" y="4140693"/>
            <a:ext cx="1440000" cy="1440000"/>
          </a:xfrm>
          <a:prstGeom prst="rect">
            <a:avLst/>
          </a:prstGeom>
        </p:spPr>
      </p:pic>
      <p:pic>
        <p:nvPicPr>
          <p:cNvPr id="103" name="Afbeelding 102" descr="Afbeelding met wiel, voertuig, Landvoertuig, Auto-onderdeel&#10;&#10;Automatisch gegenereerde beschrijving">
            <a:extLst>
              <a:ext uri="{FF2B5EF4-FFF2-40B4-BE49-F238E27FC236}">
                <a16:creationId xmlns:a16="http://schemas.microsoft.com/office/drawing/2014/main" id="{3C96242A-6D94-9A5C-1AA4-330DEFDA6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778" y="2420214"/>
            <a:ext cx="1440000" cy="1440000"/>
          </a:xfrm>
          <a:prstGeom prst="rect">
            <a:avLst/>
          </a:prstGeom>
        </p:spPr>
      </p:pic>
      <p:pic>
        <p:nvPicPr>
          <p:cNvPr id="105" name="Afbeelding 104" descr="Afbeelding met voertuig, wiel, Landvoertuig, Auto-onderdeel&#10;&#10;Automatisch gegenereerde beschrijving">
            <a:extLst>
              <a:ext uri="{FF2B5EF4-FFF2-40B4-BE49-F238E27FC236}">
                <a16:creationId xmlns:a16="http://schemas.microsoft.com/office/drawing/2014/main" id="{C90109CF-9644-3428-AD7D-F7A5900706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221" y="871456"/>
            <a:ext cx="1440000" cy="1440000"/>
          </a:xfrm>
          <a:prstGeom prst="rect">
            <a:avLst/>
          </a:prstGeom>
        </p:spPr>
      </p:pic>
      <p:pic>
        <p:nvPicPr>
          <p:cNvPr id="107" name="Afbeelding 106" descr="Afbeelding met logo, schermopname, symbool, Graphics&#10;&#10;Automatisch gegenereerde beschrijving">
            <a:extLst>
              <a:ext uri="{FF2B5EF4-FFF2-40B4-BE49-F238E27FC236}">
                <a16:creationId xmlns:a16="http://schemas.microsoft.com/office/drawing/2014/main" id="{1B493079-A2F7-C596-9D1F-7A0D6C1436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000" y="4114035"/>
            <a:ext cx="1440000" cy="1440000"/>
          </a:xfrm>
          <a:prstGeom prst="rect">
            <a:avLst/>
          </a:prstGeom>
        </p:spPr>
      </p:pic>
      <p:pic>
        <p:nvPicPr>
          <p:cNvPr id="111" name="Afbeelding 110" descr="Afbeelding met voertuig, Landvoertuig, wiel, tractor&#10;&#10;Automatisch gegenereerde beschrijving">
            <a:extLst>
              <a:ext uri="{FF2B5EF4-FFF2-40B4-BE49-F238E27FC236}">
                <a16:creationId xmlns:a16="http://schemas.microsoft.com/office/drawing/2014/main" id="{E9E7BE7A-1872-1B69-8FB0-933FD67979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000" y="893345"/>
            <a:ext cx="1440000" cy="1440000"/>
          </a:xfrm>
          <a:prstGeom prst="rect">
            <a:avLst/>
          </a:prstGeom>
        </p:spPr>
      </p:pic>
      <p:pic>
        <p:nvPicPr>
          <p:cNvPr id="115" name="Afbeelding 114" descr="Afbeelding met Graphics, schermopname, grafische vormgeving, ontwerp&#10;&#10;Automatisch gegenereerde beschrijving">
            <a:extLst>
              <a:ext uri="{FF2B5EF4-FFF2-40B4-BE49-F238E27FC236}">
                <a16:creationId xmlns:a16="http://schemas.microsoft.com/office/drawing/2014/main" id="{1F0832CE-F21A-9030-250B-36DA68516D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000" y="2511942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346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3982FCA-4BAA-EA79-73CE-8C8599477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989" y="314426"/>
            <a:ext cx="9449766" cy="720453"/>
          </a:xfrm>
        </p:spPr>
        <p:txBody>
          <a:bodyPr>
            <a:normAutofit/>
          </a:bodyPr>
          <a:lstStyle/>
          <a:p>
            <a:r>
              <a:rPr lang="nl-NL" dirty="0">
                <a:solidFill>
                  <a:schemeClr val="bg1"/>
                </a:solidFill>
                <a:cs typeface="Segoe UI" panose="020B0502040204020203" pitchFamily="34" charset="0"/>
              </a:rPr>
              <a:t>Voertuig</a:t>
            </a:r>
            <a:r>
              <a:rPr lang="nl-NL" dirty="0">
                <a:solidFill>
                  <a:srgbClr val="E2001A"/>
                </a:solidFill>
                <a:cs typeface="Segoe UI" panose="020B0502040204020203" pitchFamily="34" charset="0"/>
              </a:rPr>
              <a:t>management</a:t>
            </a:r>
            <a:r>
              <a:rPr lang="nl-NL" dirty="0">
                <a:solidFill>
                  <a:schemeClr val="bg1"/>
                </a:solidFill>
                <a:cs typeface="Segoe UI" panose="020B0502040204020203" pitchFamily="34" charset="0"/>
              </a:rPr>
              <a:t> oplossingen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90A2DB36-1996-9496-481C-AD22C1DA321D}"/>
              </a:ext>
            </a:extLst>
          </p:cNvPr>
          <p:cNvSpPr/>
          <p:nvPr/>
        </p:nvSpPr>
        <p:spPr>
          <a:xfrm>
            <a:off x="1425539" y="4536744"/>
            <a:ext cx="3585456" cy="43088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r>
              <a:rPr lang="nl-NL" sz="1400" dirty="0">
                <a:solidFill>
                  <a:srgbClr val="002060"/>
                </a:solidFill>
                <a:latin typeface="Poppins" panose="00000500000000000000" pitchFamily="2" charset="0"/>
                <a:ea typeface="Open Sans Semibold" panose="020B0706030804020204" pitchFamily="34" charset="0"/>
                <a:cs typeface="Poppins" panose="00000500000000000000" pitchFamily="2" charset="0"/>
              </a:rPr>
              <a:t>Uren- en onkostenvergoeding volgens </a:t>
            </a:r>
          </a:p>
          <a:p>
            <a:r>
              <a:rPr lang="nl-NL" sz="1400" dirty="0">
                <a:solidFill>
                  <a:srgbClr val="002060"/>
                </a:solidFill>
                <a:latin typeface="Poppins" panose="00000500000000000000" pitchFamily="2" charset="0"/>
                <a:ea typeface="Open Sans Semibold" panose="020B0706030804020204" pitchFamily="34" charset="0"/>
                <a:cs typeface="Poppins" panose="00000500000000000000" pitchFamily="2" charset="0"/>
              </a:rPr>
              <a:t>de cao beroepsgoederen vervoer</a:t>
            </a: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F44F7ADF-9A1D-666E-1E81-5960C90CA6D9}"/>
              </a:ext>
            </a:extLst>
          </p:cNvPr>
          <p:cNvSpPr/>
          <p:nvPr/>
        </p:nvSpPr>
        <p:spPr>
          <a:xfrm>
            <a:off x="1425538" y="3255197"/>
            <a:ext cx="3405254" cy="64633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nl-NL" sz="1400" dirty="0">
                <a:solidFill>
                  <a:srgbClr val="002060"/>
                </a:solidFill>
                <a:latin typeface="Poppins" panose="00000500000000000000" pitchFamily="2" charset="0"/>
                <a:ea typeface="Open Sans Semibold" panose="020B0706030804020204" pitchFamily="34" charset="0"/>
                <a:cs typeface="Poppins" panose="00000500000000000000" pitchFamily="2" charset="0"/>
              </a:rPr>
              <a:t>Brandstofmanagement &amp; Rijstijlanalyse ter vermindering van kosten, schades en CO2 uitstoot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2890369F-DDC2-1226-AAB7-4F9657072828}"/>
              </a:ext>
            </a:extLst>
          </p:cNvPr>
          <p:cNvSpPr/>
          <p:nvPr/>
        </p:nvSpPr>
        <p:spPr>
          <a:xfrm>
            <a:off x="5960928" y="2035771"/>
            <a:ext cx="3874756" cy="43088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r>
              <a:rPr lang="nl-NL" sz="1400" dirty="0">
                <a:solidFill>
                  <a:srgbClr val="002060"/>
                </a:solidFill>
                <a:latin typeface="Poppins" panose="00000500000000000000" pitchFamily="2" charset="0"/>
                <a:ea typeface="Open Sans Semibold" panose="020B0706030804020204" pitchFamily="34" charset="0"/>
                <a:cs typeface="Poppins" panose="00000500000000000000" pitchFamily="2" charset="0"/>
              </a:rPr>
              <a:t>Ideale </a:t>
            </a:r>
            <a:r>
              <a:rPr lang="nl-NL" sz="1400" dirty="0" err="1">
                <a:solidFill>
                  <a:srgbClr val="002060"/>
                </a:solidFill>
                <a:latin typeface="Poppins" panose="00000500000000000000" pitchFamily="2" charset="0"/>
                <a:ea typeface="Open Sans Semibold" panose="020B0706030804020204" pitchFamily="34" charset="0"/>
                <a:cs typeface="Poppins" panose="00000500000000000000" pitchFamily="2" charset="0"/>
              </a:rPr>
              <a:t>fleetmanagement</a:t>
            </a:r>
            <a:r>
              <a:rPr lang="nl-NL" sz="1400" dirty="0">
                <a:solidFill>
                  <a:srgbClr val="002060"/>
                </a:solidFill>
                <a:latin typeface="Poppins" panose="00000500000000000000" pitchFamily="2" charset="0"/>
                <a:ea typeface="Open Sans Semibold" panose="020B0706030804020204" pitchFamily="34" charset="0"/>
                <a:cs typeface="Poppins" panose="00000500000000000000" pitchFamily="2" charset="0"/>
              </a:rPr>
              <a:t> voor efficiënte ritten planningen en uitvoeringen</a:t>
            </a: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19B076B3-7A56-063F-7B35-C5296C71CAD0}"/>
              </a:ext>
            </a:extLst>
          </p:cNvPr>
          <p:cNvSpPr/>
          <p:nvPr/>
        </p:nvSpPr>
        <p:spPr>
          <a:xfrm>
            <a:off x="5960927" y="3255197"/>
            <a:ext cx="3405253" cy="64633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nl-NL" sz="1400" dirty="0">
                <a:solidFill>
                  <a:srgbClr val="002060"/>
                </a:solidFill>
                <a:latin typeface="Poppins" panose="00000500000000000000" pitchFamily="2" charset="0"/>
                <a:ea typeface="Open Sans Semibold" panose="020B0706030804020204" pitchFamily="34" charset="0"/>
                <a:cs typeface="Poppins" panose="00000500000000000000" pitchFamily="2" charset="0"/>
              </a:rPr>
              <a:t>Tachograafmanagement voor alle wettelijk verplichte automatische rapportages</a:t>
            </a:r>
          </a:p>
        </p:txBody>
      </p:sp>
      <p:pic>
        <p:nvPicPr>
          <p:cNvPr id="62" name="Afbeelding 61" descr="Afbeelding met Lettertype, Graphics, logo, grafische vormgeving&#10;&#10;Automatisch gegenereerde beschrijving">
            <a:extLst>
              <a:ext uri="{FF2B5EF4-FFF2-40B4-BE49-F238E27FC236}">
                <a16:creationId xmlns:a16="http://schemas.microsoft.com/office/drawing/2014/main" id="{E8B7AF4E-0C35-1E4D-860C-39C550F25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985" y="2585022"/>
            <a:ext cx="2235200" cy="711200"/>
          </a:xfrm>
          <a:prstGeom prst="rect">
            <a:avLst/>
          </a:prstGeom>
        </p:spPr>
      </p:pic>
      <p:pic>
        <p:nvPicPr>
          <p:cNvPr id="64" name="Afbeelding 63" descr="Afbeelding met Lettertype, Graphics, logo, grafische vormgeving&#10;&#10;Automatisch gegenereerde beschrijving">
            <a:extLst>
              <a:ext uri="{FF2B5EF4-FFF2-40B4-BE49-F238E27FC236}">
                <a16:creationId xmlns:a16="http://schemas.microsoft.com/office/drawing/2014/main" id="{DB9E3A0B-5CF9-4BC8-8786-AB45E347C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809" y="2585022"/>
            <a:ext cx="2425700" cy="711200"/>
          </a:xfrm>
          <a:prstGeom prst="rect">
            <a:avLst/>
          </a:prstGeom>
        </p:spPr>
      </p:pic>
      <p:pic>
        <p:nvPicPr>
          <p:cNvPr id="66" name="Afbeelding 65" descr="Afbeelding met Lettertype, Graphics, logo, grafische vormgeving&#10;&#10;Automatisch gegenereerde beschrijving">
            <a:extLst>
              <a:ext uri="{FF2B5EF4-FFF2-40B4-BE49-F238E27FC236}">
                <a16:creationId xmlns:a16="http://schemas.microsoft.com/office/drawing/2014/main" id="{D711985F-11B0-B3F9-45A6-BA616D8801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809" y="1343834"/>
            <a:ext cx="2336800" cy="711200"/>
          </a:xfrm>
          <a:prstGeom prst="rect">
            <a:avLst/>
          </a:prstGeom>
        </p:spPr>
      </p:pic>
      <p:pic>
        <p:nvPicPr>
          <p:cNvPr id="68" name="Afbeelding 67" descr="Afbeelding met Lettertype, Graphics, logo, grafische vormgeving&#10;&#10;Automatisch gegenereerde beschrijving">
            <a:extLst>
              <a:ext uri="{FF2B5EF4-FFF2-40B4-BE49-F238E27FC236}">
                <a16:creationId xmlns:a16="http://schemas.microsoft.com/office/drawing/2014/main" id="{0FDFF8EC-79BD-0F74-9406-981CA37F1C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985" y="3824177"/>
            <a:ext cx="2362200" cy="711200"/>
          </a:xfrm>
          <a:prstGeom prst="rect">
            <a:avLst/>
          </a:prstGeom>
        </p:spPr>
      </p:pic>
      <p:pic>
        <p:nvPicPr>
          <p:cNvPr id="89" name="Afbeelding 88" descr="Afbeelding met Lettertype, Graphics, schermopname, logo&#10;&#10;Automatisch gegenereerde beschrijving">
            <a:extLst>
              <a:ext uri="{FF2B5EF4-FFF2-40B4-BE49-F238E27FC236}">
                <a16:creationId xmlns:a16="http://schemas.microsoft.com/office/drawing/2014/main" id="{7A6D5EF1-05AE-71D4-0D26-E466A4D5EF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985" y="1343834"/>
            <a:ext cx="1549400" cy="711200"/>
          </a:xfrm>
          <a:prstGeom prst="rect">
            <a:avLst/>
          </a:prstGeom>
        </p:spPr>
      </p:pic>
      <p:sp>
        <p:nvSpPr>
          <p:cNvPr id="109" name="Rechthoek 108">
            <a:extLst>
              <a:ext uri="{FF2B5EF4-FFF2-40B4-BE49-F238E27FC236}">
                <a16:creationId xmlns:a16="http://schemas.microsoft.com/office/drawing/2014/main" id="{3CF1177D-50B2-7DF1-180A-E3D497392128}"/>
              </a:ext>
            </a:extLst>
          </p:cNvPr>
          <p:cNvSpPr/>
          <p:nvPr/>
        </p:nvSpPr>
        <p:spPr>
          <a:xfrm>
            <a:off x="1425539" y="2035771"/>
            <a:ext cx="2944095" cy="43088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nl-NL" sz="1400" dirty="0">
                <a:solidFill>
                  <a:srgbClr val="002060"/>
                </a:solidFill>
                <a:latin typeface="Poppins" panose="00000500000000000000" pitchFamily="2" charset="0"/>
                <a:ea typeface="Open Sans Semibold" panose="020B0706030804020204" pitchFamily="34" charset="0"/>
                <a:cs typeface="Poppins" panose="00000500000000000000" pitchFamily="2" charset="0"/>
              </a:rPr>
              <a:t>Multifunctionele Boordcomputer </a:t>
            </a:r>
            <a:br>
              <a:rPr lang="nl-NL" sz="1400" dirty="0">
                <a:solidFill>
                  <a:srgbClr val="002060"/>
                </a:solidFill>
                <a:latin typeface="Poppins" panose="00000500000000000000" pitchFamily="2" charset="0"/>
                <a:ea typeface="Open Sans Semibold" panose="020B0706030804020204" pitchFamily="34" charset="0"/>
                <a:cs typeface="Poppins" panose="00000500000000000000" pitchFamily="2" charset="0"/>
              </a:rPr>
            </a:br>
            <a:r>
              <a:rPr lang="nl-NL" sz="1400" dirty="0">
                <a:solidFill>
                  <a:srgbClr val="002060"/>
                </a:solidFill>
                <a:latin typeface="Poppins" panose="00000500000000000000" pitchFamily="2" charset="0"/>
                <a:ea typeface="Open Sans Semibold" panose="020B0706030804020204" pitchFamily="34" charset="0"/>
                <a:cs typeface="Poppins" panose="00000500000000000000" pitchFamily="2" charset="0"/>
              </a:rPr>
              <a:t>en </a:t>
            </a:r>
            <a:r>
              <a:rPr lang="nl-NL" sz="1400" dirty="0" err="1">
                <a:solidFill>
                  <a:srgbClr val="002060"/>
                </a:solidFill>
                <a:latin typeface="Poppins" panose="00000500000000000000" pitchFamily="2" charset="0"/>
                <a:ea typeface="Open Sans Semibold" panose="020B0706030804020204" pitchFamily="34" charset="0"/>
                <a:cs typeface="Poppins" panose="00000500000000000000" pitchFamily="2" charset="0"/>
              </a:rPr>
              <a:t>SmartApp</a:t>
            </a:r>
            <a:r>
              <a:rPr lang="nl-NL" sz="1400" dirty="0">
                <a:solidFill>
                  <a:srgbClr val="002060"/>
                </a:solidFill>
                <a:latin typeface="Poppins" panose="00000500000000000000" pitchFamily="2" charset="0"/>
                <a:ea typeface="Open Sans Semibold" panose="020B0706030804020204" pitchFamily="34" charset="0"/>
                <a:cs typeface="Poppins" panose="00000500000000000000" pitchFamily="2" charset="0"/>
              </a:rPr>
              <a:t> </a:t>
            </a:r>
            <a:r>
              <a:rPr lang="nl-NL" sz="1400" dirty="0" err="1">
                <a:solidFill>
                  <a:srgbClr val="002060"/>
                </a:solidFill>
                <a:latin typeface="Poppins" panose="00000500000000000000" pitchFamily="2" charset="0"/>
                <a:ea typeface="Open Sans Semibold" panose="020B0706030804020204" pitchFamily="34" charset="0"/>
                <a:cs typeface="Poppins" panose="00000500000000000000" pitchFamily="2" charset="0"/>
              </a:rPr>
              <a:t>for</a:t>
            </a:r>
            <a:r>
              <a:rPr lang="nl-NL" sz="1400" dirty="0">
                <a:solidFill>
                  <a:srgbClr val="002060"/>
                </a:solidFill>
                <a:latin typeface="Poppins" panose="00000500000000000000" pitchFamily="2" charset="0"/>
                <a:ea typeface="Open Sans Semibold" panose="020B0706030804020204" pitchFamily="34" charset="0"/>
                <a:cs typeface="Poppins" panose="00000500000000000000" pitchFamily="2" charset="0"/>
              </a:rPr>
              <a:t> Mobile</a:t>
            </a:r>
          </a:p>
        </p:txBody>
      </p:sp>
      <p:pic>
        <p:nvPicPr>
          <p:cNvPr id="10" name="Afbeelding 9" descr="Afbeelding met Lettertype, Graphics, logo, grafische vormgeving&#10;&#10;Automatisch gegenereerde beschrijving">
            <a:extLst>
              <a:ext uri="{FF2B5EF4-FFF2-40B4-BE49-F238E27FC236}">
                <a16:creationId xmlns:a16="http://schemas.microsoft.com/office/drawing/2014/main" id="{C05F62E0-56F3-8724-A0F4-894BEBB506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445" y="3824177"/>
            <a:ext cx="2307341" cy="713233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2396AB77-393C-4874-7F6F-A36B959AF4B2}"/>
              </a:ext>
            </a:extLst>
          </p:cNvPr>
          <p:cNvSpPr/>
          <p:nvPr/>
        </p:nvSpPr>
        <p:spPr>
          <a:xfrm>
            <a:off x="5960927" y="4536744"/>
            <a:ext cx="2958785" cy="43088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nl-NL" sz="1400" dirty="0">
                <a:solidFill>
                  <a:srgbClr val="002060"/>
                </a:solidFill>
                <a:latin typeface="Poppins" panose="00000500000000000000" pitchFamily="2" charset="0"/>
                <a:ea typeface="Open Sans Semibold" panose="020B0706030804020204" pitchFamily="34" charset="0"/>
                <a:cs typeface="Poppins" panose="00000500000000000000" pitchFamily="2" charset="0"/>
              </a:rPr>
              <a:t>Voertuigen en objecten traceren voor </a:t>
            </a:r>
            <a:r>
              <a:rPr lang="nl-NL" sz="1400" dirty="0" err="1">
                <a:solidFill>
                  <a:srgbClr val="002060"/>
                </a:solidFill>
                <a:latin typeface="Poppins" panose="00000500000000000000" pitchFamily="2" charset="0"/>
                <a:ea typeface="Open Sans Semibold" panose="020B0706030804020204" pitchFamily="34" charset="0"/>
                <a:cs typeface="Poppins" panose="00000500000000000000" pitchFamily="2" charset="0"/>
              </a:rPr>
              <a:t>realtime</a:t>
            </a:r>
            <a:r>
              <a:rPr lang="nl-NL" sz="1400" dirty="0">
                <a:solidFill>
                  <a:srgbClr val="002060"/>
                </a:solidFill>
                <a:latin typeface="Poppins" panose="00000500000000000000" pitchFamily="2" charset="0"/>
                <a:ea typeface="Open Sans Semibold" panose="020B0706030804020204" pitchFamily="34" charset="0"/>
                <a:cs typeface="Poppins" panose="00000500000000000000" pitchFamily="2" charset="0"/>
              </a:rPr>
              <a:t> inzicht in locaties</a:t>
            </a:r>
          </a:p>
        </p:txBody>
      </p:sp>
    </p:spTree>
    <p:extLst>
      <p:ext uri="{BB962C8B-B14F-4D97-AF65-F5344CB8AC3E}">
        <p14:creationId xmlns:p14="http://schemas.microsoft.com/office/powerpoint/2010/main" val="3860398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3982FCA-4BAA-EA79-73CE-8C8599477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989" y="314426"/>
            <a:ext cx="9449766" cy="720453"/>
          </a:xfrm>
        </p:spPr>
        <p:txBody>
          <a:bodyPr>
            <a:normAutofit/>
          </a:bodyPr>
          <a:lstStyle/>
          <a:p>
            <a:r>
              <a:rPr lang="nl-NL" dirty="0">
                <a:solidFill>
                  <a:schemeClr val="bg1"/>
                </a:solidFill>
                <a:cs typeface="Segoe UI" panose="020B0502040204020203" pitchFamily="34" charset="0"/>
              </a:rPr>
              <a:t>Voertuig</a:t>
            </a:r>
            <a:r>
              <a:rPr lang="nl-NL" dirty="0">
                <a:solidFill>
                  <a:srgbClr val="E2001A"/>
                </a:solidFill>
                <a:cs typeface="Segoe UI" panose="020B0502040204020203" pitchFamily="34" charset="0"/>
              </a:rPr>
              <a:t>veiligheid </a:t>
            </a:r>
            <a:r>
              <a:rPr lang="nl-NL" dirty="0">
                <a:solidFill>
                  <a:schemeClr val="bg1"/>
                </a:solidFill>
                <a:cs typeface="Segoe UI" panose="020B0502040204020203" pitchFamily="34" charset="0"/>
              </a:rPr>
              <a:t>oplossingen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F44F7ADF-9A1D-666E-1E81-5960C90CA6D9}"/>
              </a:ext>
            </a:extLst>
          </p:cNvPr>
          <p:cNvSpPr/>
          <p:nvPr/>
        </p:nvSpPr>
        <p:spPr>
          <a:xfrm>
            <a:off x="1425538" y="3255197"/>
            <a:ext cx="3405253" cy="43088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nl-NL" sz="1400" dirty="0">
                <a:solidFill>
                  <a:srgbClr val="002060"/>
                </a:solidFill>
                <a:latin typeface=""/>
                <a:ea typeface="Open Sans Semibold" panose="020B0706030804020204" pitchFamily="34" charset="0"/>
                <a:cs typeface="Open Sans Semibold" panose="020B0706030804020204" pitchFamily="34" charset="0"/>
              </a:rPr>
              <a:t>Duurzame werklampen voor comfortabel en veilig werken in het donker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2890369F-DDC2-1226-AAB7-4F9657072828}"/>
              </a:ext>
            </a:extLst>
          </p:cNvPr>
          <p:cNvSpPr/>
          <p:nvPr/>
        </p:nvSpPr>
        <p:spPr>
          <a:xfrm>
            <a:off x="1425538" y="4512213"/>
            <a:ext cx="3374401" cy="43088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r>
              <a:rPr lang="nl-NL" sz="1400" dirty="0">
                <a:solidFill>
                  <a:srgbClr val="002060"/>
                </a:solidFill>
                <a:latin typeface=""/>
                <a:ea typeface="Open Sans Semibold" panose="020B0706030804020204" pitchFamily="34" charset="0"/>
                <a:cs typeface="Open Sans Semibold" panose="020B0706030804020204" pitchFamily="34" charset="0"/>
              </a:rPr>
              <a:t>Alarmeringsapparatuur voor extra veiligheid op de weg</a:t>
            </a: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19B076B3-7A56-063F-7B35-C5296C71CAD0}"/>
              </a:ext>
            </a:extLst>
          </p:cNvPr>
          <p:cNvSpPr/>
          <p:nvPr/>
        </p:nvSpPr>
        <p:spPr>
          <a:xfrm>
            <a:off x="5955180" y="1861008"/>
            <a:ext cx="3601655" cy="43088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nl-NL" sz="1400" dirty="0" err="1">
                <a:solidFill>
                  <a:srgbClr val="002060"/>
                </a:solidFill>
                <a:latin typeface=""/>
                <a:ea typeface="Open Sans Semibold" panose="020B0706030804020204" pitchFamily="34" charset="0"/>
                <a:cs typeface="Open Sans Semibold" panose="020B0706030804020204" pitchFamily="34" charset="0"/>
              </a:rPr>
              <a:t>Standairco’s</a:t>
            </a:r>
            <a:r>
              <a:rPr lang="nl-NL" sz="1400" dirty="0">
                <a:solidFill>
                  <a:srgbClr val="002060"/>
                </a:solidFill>
                <a:latin typeface=""/>
                <a:ea typeface="Open Sans Semibold" panose="020B0706030804020204" pitchFamily="34" charset="0"/>
                <a:cs typeface="Open Sans Semibold" panose="020B0706030804020204" pitchFamily="34" charset="0"/>
              </a:rPr>
              <a:t> en kachels voor ideale temperatuur in het voertuig</a:t>
            </a:r>
          </a:p>
        </p:txBody>
      </p:sp>
      <p:sp>
        <p:nvSpPr>
          <p:cNvPr id="109" name="Rechthoek 108">
            <a:extLst>
              <a:ext uri="{FF2B5EF4-FFF2-40B4-BE49-F238E27FC236}">
                <a16:creationId xmlns:a16="http://schemas.microsoft.com/office/drawing/2014/main" id="{3CF1177D-50B2-7DF1-180A-E3D497392128}"/>
              </a:ext>
            </a:extLst>
          </p:cNvPr>
          <p:cNvSpPr/>
          <p:nvPr/>
        </p:nvSpPr>
        <p:spPr>
          <a:xfrm>
            <a:off x="1425538" y="1861008"/>
            <a:ext cx="3293110" cy="43088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nl-NL" sz="1400" dirty="0">
                <a:solidFill>
                  <a:srgbClr val="002060"/>
                </a:solidFill>
                <a:latin typeface=""/>
                <a:ea typeface="Open Sans Semibold" panose="020B0706030804020204" pitchFamily="34" charset="0"/>
                <a:cs typeface="Open Sans Semibold" panose="020B0706030804020204" pitchFamily="34" charset="0"/>
              </a:rPr>
              <a:t>Videotelematica en 3D camera’s voor beter zicht en rijstijlanalyses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2396AB77-393C-4874-7F6F-A36B959AF4B2}"/>
              </a:ext>
            </a:extLst>
          </p:cNvPr>
          <p:cNvSpPr/>
          <p:nvPr/>
        </p:nvSpPr>
        <p:spPr>
          <a:xfrm>
            <a:off x="5955180" y="3255197"/>
            <a:ext cx="3602887" cy="43088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nl-NL" sz="1400" dirty="0">
                <a:solidFill>
                  <a:srgbClr val="002060"/>
                </a:solidFill>
                <a:latin typeface=""/>
                <a:ea typeface="Open Sans Semibold" panose="020B0706030804020204" pitchFamily="34" charset="0"/>
                <a:cs typeface="Open Sans Semibold" panose="020B0706030804020204" pitchFamily="34" charset="0"/>
              </a:rPr>
              <a:t>Detectieapparatuur voor extra waarschuwing van obstakels en personen</a:t>
            </a:r>
          </a:p>
        </p:txBody>
      </p:sp>
      <p:pic>
        <p:nvPicPr>
          <p:cNvPr id="13" name="Afbeelding 12" descr="Afbeelding met Lettertype, Graphics, grafische vormgeving, logo&#10;&#10;Automatisch gegenereerde beschrijving">
            <a:extLst>
              <a:ext uri="{FF2B5EF4-FFF2-40B4-BE49-F238E27FC236}">
                <a16:creationId xmlns:a16="http://schemas.microsoft.com/office/drawing/2014/main" id="{22255679-428F-9825-097E-790E5CDA0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985" y="3823511"/>
            <a:ext cx="2645669" cy="713233"/>
          </a:xfrm>
          <a:prstGeom prst="rect">
            <a:avLst/>
          </a:prstGeom>
        </p:spPr>
      </p:pic>
      <p:pic>
        <p:nvPicPr>
          <p:cNvPr id="15" name="Afbeelding 14" descr="Afbeelding met Lettertype, Graphics, logo, grafische vormgeving&#10;&#10;Automatisch gegenereerde beschrijving">
            <a:extLst>
              <a:ext uri="{FF2B5EF4-FFF2-40B4-BE49-F238E27FC236}">
                <a16:creationId xmlns:a16="http://schemas.microsoft.com/office/drawing/2014/main" id="{F1CEAF12-3DE6-2BB5-36CC-76A5FBC9C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060" y="1221713"/>
            <a:ext cx="2782830" cy="713233"/>
          </a:xfrm>
          <a:prstGeom prst="rect">
            <a:avLst/>
          </a:prstGeom>
        </p:spPr>
      </p:pic>
      <p:pic>
        <p:nvPicPr>
          <p:cNvPr id="17" name="Afbeelding 16" descr="Afbeelding met Lettertype, Graphics, logo, grafische vormgeving&#10;&#10;Automatisch gegenereerde beschrijving">
            <a:extLst>
              <a:ext uri="{FF2B5EF4-FFF2-40B4-BE49-F238E27FC236}">
                <a16:creationId xmlns:a16="http://schemas.microsoft.com/office/drawing/2014/main" id="{B6071398-D9B3-DF72-8281-CB22036449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060" y="2606784"/>
            <a:ext cx="2496317" cy="713233"/>
          </a:xfrm>
          <a:prstGeom prst="rect">
            <a:avLst/>
          </a:prstGeom>
        </p:spPr>
      </p:pic>
      <p:pic>
        <p:nvPicPr>
          <p:cNvPr id="19" name="Afbeelding 18" descr="Afbeelding met Lettertype, Graphics, logo, tekst&#10;&#10;Automatisch gegenereerde beschrijving">
            <a:extLst>
              <a:ext uri="{FF2B5EF4-FFF2-40B4-BE49-F238E27FC236}">
                <a16:creationId xmlns:a16="http://schemas.microsoft.com/office/drawing/2014/main" id="{E34325D1-73CB-D7A4-6485-5151AEA08E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985" y="2606784"/>
            <a:ext cx="2377445" cy="713233"/>
          </a:xfrm>
          <a:prstGeom prst="rect">
            <a:avLst/>
          </a:prstGeom>
        </p:spPr>
      </p:pic>
      <p:pic>
        <p:nvPicPr>
          <p:cNvPr id="21" name="Afbeelding 20" descr="Afbeelding met Lettertype, Graphics, logo, grafische vormgeving&#10;&#10;Automatisch gegenereerde beschrijving">
            <a:extLst>
              <a:ext uri="{FF2B5EF4-FFF2-40B4-BE49-F238E27FC236}">
                <a16:creationId xmlns:a16="http://schemas.microsoft.com/office/drawing/2014/main" id="{80091205-AD08-3232-C591-3BE08B86DF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985" y="1221713"/>
            <a:ext cx="2185420" cy="71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702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>
            <a:extLst>
              <a:ext uri="{FF2B5EF4-FFF2-40B4-BE49-F238E27FC236}">
                <a16:creationId xmlns:a16="http://schemas.microsoft.com/office/drawing/2014/main" id="{0F9DFC87-6F20-9181-A484-5996322DCF7E}"/>
              </a:ext>
            </a:extLst>
          </p:cNvPr>
          <p:cNvSpPr txBox="1"/>
          <p:nvPr/>
        </p:nvSpPr>
        <p:spPr>
          <a:xfrm>
            <a:off x="1062720" y="1287342"/>
            <a:ext cx="6879801" cy="4208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lt1"/>
                </a:solidFill>
                <a:latin typeface="Poppins Light"/>
                <a:cs typeface="Poppins Light"/>
                <a:sym typeface="Arial"/>
              </a:rPr>
              <a:t>Vervangend vervoer, hoe lang?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lt1"/>
                </a:solidFill>
                <a:latin typeface="Poppins Light"/>
                <a:cs typeface="Poppins Light"/>
                <a:sym typeface="Arial"/>
              </a:rPr>
              <a:t>Materiaalkosten voertuig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lt1"/>
                </a:solidFill>
                <a:latin typeface="Poppins Light"/>
                <a:cs typeface="Poppins Light"/>
                <a:sym typeface="Arial"/>
              </a:rPr>
              <a:t>CO2 uitstoot en milieubelasting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lt1"/>
                </a:solidFill>
                <a:latin typeface="Poppins Light"/>
                <a:cs typeface="Poppins Light"/>
                <a:sym typeface="Arial"/>
              </a:rPr>
              <a:t>Materiaalkosten wederpartij?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lt1"/>
                </a:solidFill>
                <a:latin typeface="Poppins Light"/>
                <a:cs typeface="Poppins Light"/>
                <a:sym typeface="Arial"/>
              </a:rPr>
              <a:t>CO2 uitstoot en milieubelasting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lt1"/>
                </a:solidFill>
                <a:latin typeface="Poppins Light"/>
                <a:cs typeface="Poppins Light"/>
                <a:sym typeface="Arial"/>
              </a:rPr>
              <a:t>Motivatie medewerker?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lt1"/>
                </a:solidFill>
                <a:latin typeface="Poppins Light"/>
                <a:cs typeface="Poppins Light"/>
                <a:sym typeface="Arial"/>
              </a:rPr>
              <a:t>Imago schade?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lt1"/>
                </a:solidFill>
                <a:latin typeface="Poppins Light"/>
                <a:cs typeface="Poppins Light"/>
                <a:sym typeface="Arial"/>
              </a:rPr>
              <a:t>Verzekeringspremie?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lt1"/>
                </a:solidFill>
                <a:latin typeface="Poppins Light"/>
                <a:cs typeface="Poppins Light"/>
                <a:sym typeface="Arial"/>
              </a:rPr>
              <a:t>Restwaarde?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lt1"/>
                </a:solidFill>
                <a:latin typeface="Poppins Light"/>
                <a:cs typeface="Poppins Light"/>
                <a:sym typeface="Arial"/>
              </a:rPr>
              <a:t>(</a:t>
            </a:r>
            <a:r>
              <a:rPr lang="nl-NL" dirty="0">
                <a:solidFill>
                  <a:schemeClr val="lt1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Toekomstig</a:t>
            </a:r>
            <a:r>
              <a:rPr lang="nl-NL" dirty="0">
                <a:solidFill>
                  <a:schemeClr val="lt1"/>
                </a:solidFill>
                <a:latin typeface="Poppins Light"/>
                <a:cs typeface="Poppins Light"/>
                <a:sym typeface="Arial"/>
              </a:rPr>
              <a:t>) eigen risico?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C82C9105-6936-7ADC-80E3-6D3514D34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721" y="426917"/>
            <a:ext cx="4769120" cy="860425"/>
          </a:xfrm>
        </p:spPr>
        <p:txBody>
          <a:bodyPr/>
          <a:lstStyle/>
          <a:p>
            <a:r>
              <a:rPr lang="nl-NL" b="0" dirty="0">
                <a:solidFill>
                  <a:schemeClr val="bg1"/>
                </a:solidFill>
                <a:latin typeface="Poppins Black" pitchFamily="2" charset="77"/>
                <a:cs typeface="Poppins Black" pitchFamily="2" charset="77"/>
              </a:rPr>
              <a:t>Schade impact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663B599E-5DC3-128F-5A30-44CAFB9DB731}"/>
              </a:ext>
            </a:extLst>
          </p:cNvPr>
          <p:cNvSpPr txBox="1">
            <a:spLocks/>
          </p:cNvSpPr>
          <p:nvPr/>
        </p:nvSpPr>
        <p:spPr>
          <a:xfrm>
            <a:off x="7290801" y="2814517"/>
            <a:ext cx="4769120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"/>
                <a:ea typeface="+mj-ea"/>
                <a:cs typeface="+mj-cs"/>
              </a:defRPr>
            </a:lvl1pPr>
          </a:lstStyle>
          <a:p>
            <a:r>
              <a:rPr lang="nl-NL" b="0" dirty="0">
                <a:solidFill>
                  <a:schemeClr val="bg1"/>
                </a:solidFill>
                <a:latin typeface="Poppins Black" pitchFamily="2" charset="77"/>
                <a:cs typeface="Poppins Black" pitchFamily="2" charset="77"/>
              </a:rPr>
              <a:t>Wat kost schade?</a:t>
            </a:r>
          </a:p>
        </p:txBody>
      </p:sp>
      <p:pic>
        <p:nvPicPr>
          <p:cNvPr id="2" name="Tijdelijke aanduiding voor inhoud 3">
            <a:extLst>
              <a:ext uri="{FF2B5EF4-FFF2-40B4-BE49-F238E27FC236}">
                <a16:creationId xmlns:a16="http://schemas.microsoft.com/office/drawing/2014/main" id="{FCE2D5A0-7D45-5CB4-8D58-097A0F4610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01621" y="3536216"/>
            <a:ext cx="4347480" cy="166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96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schermopname, tekst, diagram, lijn&#10;&#10;Automatisch gegenereerde beschrijving">
            <a:extLst>
              <a:ext uri="{FF2B5EF4-FFF2-40B4-BE49-F238E27FC236}">
                <a16:creationId xmlns:a16="http://schemas.microsoft.com/office/drawing/2014/main" id="{34F70954-A742-89A8-D8AA-B5B6C0D2C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61" y="1983289"/>
            <a:ext cx="9892259" cy="3593112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96496C29-5BA7-969D-E28A-2C89A782BAAD}"/>
              </a:ext>
            </a:extLst>
          </p:cNvPr>
          <p:cNvSpPr txBox="1">
            <a:spLocks/>
          </p:cNvSpPr>
          <p:nvPr/>
        </p:nvSpPr>
        <p:spPr>
          <a:xfrm>
            <a:off x="1062720" y="426917"/>
            <a:ext cx="9541933" cy="8604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"/>
                <a:ea typeface="+mj-ea"/>
                <a:cs typeface="+mj-cs"/>
              </a:defRPr>
            </a:lvl1pPr>
          </a:lstStyle>
          <a:p>
            <a:r>
              <a:rPr lang="nl-NL" b="0" dirty="0">
                <a:solidFill>
                  <a:schemeClr val="bg1"/>
                </a:solidFill>
                <a:latin typeface="Poppins Black" pitchFamily="2" charset="77"/>
                <a:cs typeface="Poppins Black" pitchFamily="2" charset="77"/>
              </a:rPr>
              <a:t>Videotelematica</a:t>
            </a:r>
          </a:p>
        </p:txBody>
      </p:sp>
      <p:pic>
        <p:nvPicPr>
          <p:cNvPr id="4" name="Afbeelding 3" descr="Afbeelding met Lettertype, Graphics, logo, grafische vormgeving&#10;&#10;Automatisch gegenereerde beschrijving">
            <a:extLst>
              <a:ext uri="{FF2B5EF4-FFF2-40B4-BE49-F238E27FC236}">
                <a16:creationId xmlns:a16="http://schemas.microsoft.com/office/drawing/2014/main" id="{14A3C96B-563B-6D76-55ED-C632DE967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860" y="426917"/>
            <a:ext cx="2185420" cy="71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92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96496C29-5BA7-969D-E28A-2C89A782BAAD}"/>
              </a:ext>
            </a:extLst>
          </p:cNvPr>
          <p:cNvSpPr txBox="1">
            <a:spLocks/>
          </p:cNvSpPr>
          <p:nvPr/>
        </p:nvSpPr>
        <p:spPr>
          <a:xfrm>
            <a:off x="1062720" y="426917"/>
            <a:ext cx="9541933" cy="8604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"/>
                <a:ea typeface="+mj-ea"/>
                <a:cs typeface="+mj-cs"/>
              </a:defRPr>
            </a:lvl1pPr>
          </a:lstStyle>
          <a:p>
            <a:r>
              <a:rPr lang="nl-NL" b="0" dirty="0">
                <a:solidFill>
                  <a:schemeClr val="bg1"/>
                </a:solidFill>
                <a:latin typeface="Poppins Black" pitchFamily="2" charset="77"/>
                <a:cs typeface="Poppins Black" pitchFamily="2" charset="77"/>
              </a:rPr>
              <a:t>Videotelematica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6CC4D36-F887-E71A-AD59-1FDD2767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83" y="1129023"/>
            <a:ext cx="8336489" cy="289831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573A2F5-9772-EDF5-4EA7-140CE4F28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2355" y="1589472"/>
            <a:ext cx="2479107" cy="1055808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2FE7165E-04EC-10E5-98ED-5F88DDE060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6421" y="743388"/>
            <a:ext cx="3891398" cy="1999469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57C0553-5267-DCE5-65C3-C6843C445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421" y="3163739"/>
            <a:ext cx="3891398" cy="3451759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60C114EC-DDC3-145A-AAE7-5CCA1F35A76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641" t="27760" r="8718" b="26839"/>
          <a:stretch/>
        </p:blipFill>
        <p:spPr>
          <a:xfrm>
            <a:off x="2627293" y="4199911"/>
            <a:ext cx="5269128" cy="213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403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9AB12B87-D13E-E726-B2D0-3C5F7C7AFD81}"/>
              </a:ext>
            </a:extLst>
          </p:cNvPr>
          <p:cNvSpPr txBox="1">
            <a:spLocks/>
          </p:cNvSpPr>
          <p:nvPr/>
        </p:nvSpPr>
        <p:spPr>
          <a:xfrm>
            <a:off x="1062721" y="426917"/>
            <a:ext cx="5957840" cy="8604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"/>
                <a:ea typeface="+mj-ea"/>
                <a:cs typeface="+mj-cs"/>
              </a:defRPr>
            </a:lvl1pPr>
          </a:lstStyle>
          <a:p>
            <a:r>
              <a:rPr lang="nl-NL" b="0" dirty="0">
                <a:solidFill>
                  <a:schemeClr val="bg1"/>
                </a:solidFill>
                <a:latin typeface="Poppins Black" pitchFamily="2" charset="77"/>
                <a:cs typeface="Poppins Black" pitchFamily="2" charset="77"/>
              </a:rPr>
              <a:t>Home delivery case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D446230E-FCBB-9F74-9C9D-26D2839C8021}"/>
              </a:ext>
            </a:extLst>
          </p:cNvPr>
          <p:cNvSpPr txBox="1"/>
          <p:nvPr/>
        </p:nvSpPr>
        <p:spPr>
          <a:xfrm>
            <a:off x="993641" y="1335451"/>
            <a:ext cx="1042987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150 voertuigen per depot.</a:t>
            </a:r>
          </a:p>
          <a:p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Pilot depot volledig uitgerust met Video-telematica.</a:t>
            </a:r>
          </a:p>
          <a:p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Kosten per claim gem. </a:t>
            </a:r>
          </a:p>
          <a:p>
            <a:r>
              <a:rPr lang="nl-NL" sz="2000" b="1" dirty="0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€ 2.115,- </a:t>
            </a:r>
            <a:r>
              <a:rPr lang="nl-NL" sz="2000" dirty="0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(bron CBS)</a:t>
            </a:r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Het totale wagenpark: 1.600 voertuigen.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EA3CA8CD-323F-5D13-AB16-C8EACB508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892" y="2488899"/>
            <a:ext cx="4692467" cy="324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 descr="Afbeelding met Lettertype, Graphics, logo, grafische vormgeving&#10;&#10;Automatisch gegenereerde beschrijving">
            <a:extLst>
              <a:ext uri="{FF2B5EF4-FFF2-40B4-BE49-F238E27FC236}">
                <a16:creationId xmlns:a16="http://schemas.microsoft.com/office/drawing/2014/main" id="{12CF0FD8-2907-60CE-BC87-C224C4C06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860" y="426917"/>
            <a:ext cx="2185420" cy="71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454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C098BC06-CF93-5D6A-39D7-B2D8D79A2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446" y="1303637"/>
            <a:ext cx="9288079" cy="3924855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9AB12B87-D13E-E726-B2D0-3C5F7C7AFD81}"/>
              </a:ext>
            </a:extLst>
          </p:cNvPr>
          <p:cNvSpPr txBox="1">
            <a:spLocks/>
          </p:cNvSpPr>
          <p:nvPr/>
        </p:nvSpPr>
        <p:spPr>
          <a:xfrm>
            <a:off x="1062721" y="426917"/>
            <a:ext cx="5957840" cy="8604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"/>
                <a:ea typeface="+mj-ea"/>
                <a:cs typeface="+mj-cs"/>
              </a:defRPr>
            </a:lvl1pPr>
          </a:lstStyle>
          <a:p>
            <a:r>
              <a:rPr lang="nl-NL" b="0" dirty="0">
                <a:solidFill>
                  <a:schemeClr val="bg1"/>
                </a:solidFill>
                <a:latin typeface="Poppins Black" pitchFamily="2" charset="77"/>
                <a:cs typeface="Poppins Black" pitchFamily="2" charset="77"/>
              </a:rPr>
              <a:t>Home delivery case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AFBE94E-9A79-F82A-0D8F-0D0AE8B2A41B}"/>
              </a:ext>
            </a:extLst>
          </p:cNvPr>
          <p:cNvSpPr txBox="1"/>
          <p:nvPr/>
        </p:nvSpPr>
        <p:spPr>
          <a:xfrm>
            <a:off x="993641" y="5330684"/>
            <a:ext cx="6096000" cy="371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l-NL" sz="2000" dirty="0">
                <a:solidFill>
                  <a:srgbClr val="303A8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Nulmeting, begin situatie jan. 2020</a:t>
            </a:r>
          </a:p>
        </p:txBody>
      </p:sp>
      <p:pic>
        <p:nvPicPr>
          <p:cNvPr id="4" name="Afbeelding 3" descr="Afbeelding met Lettertype, Graphics, logo, grafische vormgeving&#10;&#10;Automatisch gegenereerde beschrijving">
            <a:extLst>
              <a:ext uri="{FF2B5EF4-FFF2-40B4-BE49-F238E27FC236}">
                <a16:creationId xmlns:a16="http://schemas.microsoft.com/office/drawing/2014/main" id="{202D4A27-84B0-5FAF-18BE-718817619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860" y="426917"/>
            <a:ext cx="2185420" cy="71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452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11FF4E2-58A7-E465-8042-87225C21F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854" y="1161865"/>
            <a:ext cx="8031422" cy="3510171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2CD069B3-F147-9118-0514-43C183326CBB}"/>
              </a:ext>
            </a:extLst>
          </p:cNvPr>
          <p:cNvSpPr txBox="1"/>
          <p:nvPr/>
        </p:nvSpPr>
        <p:spPr>
          <a:xfrm>
            <a:off x="957946" y="4585337"/>
            <a:ext cx="7452591" cy="350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Totale kosten dubieuze claims	</a:t>
            </a:r>
            <a:r>
              <a:rPr lang="nl-NL" sz="2000" b="1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- 38%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Kosten per claim		 	</a:t>
            </a:r>
            <a:r>
              <a:rPr lang="nl-NL" sz="2000" b="1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- 76%</a:t>
            </a:r>
          </a:p>
          <a:p>
            <a:pPr>
              <a:lnSpc>
                <a:spcPct val="150000"/>
              </a:lnSpc>
            </a:pP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Kosten per voertuig 	</a:t>
            </a:r>
            <a:r>
              <a:rPr lang="nl-NL" sz="2000" b="1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		- 91%</a:t>
            </a:r>
            <a:endParaRPr lang="nl-NL" sz="2000" dirty="0">
              <a:solidFill>
                <a:schemeClr val="accent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endParaRPr lang="nl-NL" dirty="0"/>
          </a:p>
          <a:p>
            <a:pPr>
              <a:lnSpc>
                <a:spcPct val="150000"/>
              </a:lnSpc>
            </a:pPr>
            <a:endParaRPr lang="nl-NL" dirty="0"/>
          </a:p>
          <a:p>
            <a:pPr>
              <a:lnSpc>
                <a:spcPct val="150000"/>
              </a:lnSpc>
            </a:pPr>
            <a:endParaRPr lang="nl-NL" dirty="0"/>
          </a:p>
          <a:p>
            <a:pPr>
              <a:lnSpc>
                <a:spcPct val="150000"/>
              </a:lnSpc>
            </a:pPr>
            <a:endParaRPr lang="nl-NL" dirty="0"/>
          </a:p>
          <a:p>
            <a:pPr>
              <a:lnSpc>
                <a:spcPct val="150000"/>
              </a:lnSpc>
            </a:pPr>
            <a:endParaRPr lang="nl-NL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73AF2E59-7810-3090-C827-6E6EE1B3F4FD}"/>
              </a:ext>
            </a:extLst>
          </p:cNvPr>
          <p:cNvSpPr txBox="1">
            <a:spLocks/>
          </p:cNvSpPr>
          <p:nvPr/>
        </p:nvSpPr>
        <p:spPr>
          <a:xfrm>
            <a:off x="1062721" y="426917"/>
            <a:ext cx="5957840" cy="8604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"/>
                <a:ea typeface="+mj-ea"/>
                <a:cs typeface="+mj-cs"/>
              </a:defRPr>
            </a:lvl1pPr>
          </a:lstStyle>
          <a:p>
            <a:r>
              <a:rPr lang="nl-NL" b="0" dirty="0">
                <a:solidFill>
                  <a:schemeClr val="bg1"/>
                </a:solidFill>
                <a:latin typeface="Poppins Black" pitchFamily="2" charset="77"/>
                <a:cs typeface="Poppins Black" pitchFamily="2" charset="77"/>
              </a:rPr>
              <a:t>Resultaten na 1 jaar</a:t>
            </a:r>
          </a:p>
        </p:txBody>
      </p:sp>
      <p:pic>
        <p:nvPicPr>
          <p:cNvPr id="2" name="Afbeelding 1" descr="Afbeelding met Lettertype, Graphics, logo, grafische vormgeving&#10;&#10;Automatisch gegenereerde beschrijving">
            <a:extLst>
              <a:ext uri="{FF2B5EF4-FFF2-40B4-BE49-F238E27FC236}">
                <a16:creationId xmlns:a16="http://schemas.microsoft.com/office/drawing/2014/main" id="{951C7F2F-9AFD-C509-12F9-75500E01E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860" y="426917"/>
            <a:ext cx="2185420" cy="71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447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A93678E4-3013-FE15-8D66-E788131CE80D}"/>
              </a:ext>
            </a:extLst>
          </p:cNvPr>
          <p:cNvSpPr txBox="1"/>
          <p:nvPr/>
        </p:nvSpPr>
        <p:spPr>
          <a:xfrm>
            <a:off x="985520" y="1399460"/>
            <a:ext cx="6350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000" b="1" dirty="0">
                <a:solidFill>
                  <a:srgbClr val="E207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Kosten:</a:t>
            </a:r>
          </a:p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1 dubieuze claim per jaar: 		</a:t>
            </a:r>
            <a:r>
              <a:rPr lang="nl-NL" sz="2000" dirty="0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€ 1.000,-</a:t>
            </a:r>
          </a:p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Gem. schadebedrag:			</a:t>
            </a:r>
            <a:r>
              <a:rPr lang="nl-NL" sz="2000" dirty="0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€ 2.115,- </a:t>
            </a:r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2 schades per jaar</a:t>
            </a:r>
          </a:p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Gebruik bedrijfswagen:		 5 jaar	</a:t>
            </a:r>
          </a:p>
          <a:p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Totale kosten in 5 jaar 		</a:t>
            </a:r>
            <a:r>
              <a:rPr lang="nl-NL" sz="2000" dirty="0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€ 26.150,- per voertuig </a:t>
            </a:r>
          </a:p>
          <a:p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000" b="1" dirty="0">
                <a:solidFill>
                  <a:srgbClr val="E207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 investering (+/- € 4.200,- in 5 jaar):</a:t>
            </a:r>
          </a:p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Geen dubieuze claims		-</a:t>
            </a:r>
            <a:r>
              <a:rPr lang="nl-NL" sz="2000" dirty="0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€ 5.000,-</a:t>
            </a:r>
          </a:p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91% besparing op schadelast	-</a:t>
            </a:r>
            <a:r>
              <a:rPr lang="nl-NL" sz="2000" dirty="0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€ 19.247,-</a:t>
            </a:r>
          </a:p>
          <a:p>
            <a:endParaRPr lang="nl-NL" sz="2000" dirty="0"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r>
              <a:rPr lang="nl-NL" sz="2000" dirty="0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Totale besparing			 </a:t>
            </a:r>
            <a:r>
              <a:rPr lang="nl-NL" sz="2000" b="1" dirty="0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€ 20.047,-</a:t>
            </a:r>
            <a:endParaRPr lang="nl-NL" sz="2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C0088DA4-79E9-F760-95A0-84057E978CFD}"/>
              </a:ext>
            </a:extLst>
          </p:cNvPr>
          <p:cNvSpPr txBox="1">
            <a:spLocks/>
          </p:cNvSpPr>
          <p:nvPr/>
        </p:nvSpPr>
        <p:spPr>
          <a:xfrm>
            <a:off x="985520" y="539035"/>
            <a:ext cx="5033279" cy="8604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"/>
                <a:ea typeface="+mj-ea"/>
                <a:cs typeface="+mj-cs"/>
              </a:defRPr>
            </a:lvl1pPr>
          </a:lstStyle>
          <a:p>
            <a:r>
              <a:rPr lang="nl-NL" b="0" dirty="0">
                <a:solidFill>
                  <a:schemeClr val="bg1"/>
                </a:solidFill>
                <a:latin typeface="Poppins Black" pitchFamily="2" charset="77"/>
                <a:cs typeface="Poppins Black" pitchFamily="2" charset="77"/>
              </a:rPr>
              <a:t>Rekenvoorbeeld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CEC6B6D-C573-EC85-57B1-AEFEEBCBE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9978" y="2125147"/>
            <a:ext cx="3416095" cy="2607706"/>
          </a:xfrm>
          <a:prstGeom prst="rect">
            <a:avLst/>
          </a:prstGeom>
        </p:spPr>
      </p:pic>
      <p:pic>
        <p:nvPicPr>
          <p:cNvPr id="2" name="Afbeelding 1" descr="Afbeelding met Lettertype, Graphics, logo, grafische vormgeving&#10;&#10;Automatisch gegenereerde beschrijving">
            <a:extLst>
              <a:ext uri="{FF2B5EF4-FFF2-40B4-BE49-F238E27FC236}">
                <a16:creationId xmlns:a16="http://schemas.microsoft.com/office/drawing/2014/main" id="{CB56AF32-DC2F-CEF4-013D-8D5B943C3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860" y="426917"/>
            <a:ext cx="2185420" cy="71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393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AF91EC9B-4917-5452-C38F-2E487E07AA73}"/>
              </a:ext>
            </a:extLst>
          </p:cNvPr>
          <p:cNvSpPr txBox="1"/>
          <p:nvPr/>
        </p:nvSpPr>
        <p:spPr>
          <a:xfrm>
            <a:off x="985520" y="1371600"/>
            <a:ext cx="5831840" cy="3742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Besparing op schadelast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Beperken ecologische voetafdruk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Besparing op discutabele claims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Besparing op imagoschade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Behoud van personeel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Hogere restwaarde van het wagenpark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Efficiënt gebruik van de bedrijfsmiddelen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Sturing o.b.v. kennis i.p.v. gevoel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4C79AD04-4085-D6B7-DA2B-3FE3552DFA93}"/>
              </a:ext>
            </a:extLst>
          </p:cNvPr>
          <p:cNvSpPr txBox="1">
            <a:spLocks/>
          </p:cNvSpPr>
          <p:nvPr/>
        </p:nvSpPr>
        <p:spPr>
          <a:xfrm>
            <a:off x="985520" y="539035"/>
            <a:ext cx="11003280" cy="141168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"/>
                <a:ea typeface="+mj-ea"/>
                <a:cs typeface="+mj-cs"/>
              </a:defRPr>
            </a:lvl1pPr>
          </a:lstStyle>
          <a:p>
            <a:r>
              <a:rPr lang="nl-NL" sz="4000" b="0" dirty="0">
                <a:solidFill>
                  <a:schemeClr val="bg1"/>
                </a:solidFill>
                <a:latin typeface="Poppins Black" pitchFamily="2" charset="77"/>
                <a:cs typeface="Poppins Black" pitchFamily="2" charset="77"/>
              </a:rPr>
              <a:t>Videotelematica  = Slimme preventie</a:t>
            </a:r>
          </a:p>
        </p:txBody>
      </p:sp>
    </p:spTree>
    <p:extLst>
      <p:ext uri="{BB962C8B-B14F-4D97-AF65-F5344CB8AC3E}">
        <p14:creationId xmlns:p14="http://schemas.microsoft.com/office/powerpoint/2010/main" val="303839003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Rietveld">
      <a:dk1>
        <a:srgbClr val="305481"/>
      </a:dk1>
      <a:lt1>
        <a:srgbClr val="305481"/>
      </a:lt1>
      <a:dk2>
        <a:srgbClr val="305481"/>
      </a:dk2>
      <a:lt2>
        <a:srgbClr val="305481"/>
      </a:lt2>
      <a:accent1>
        <a:srgbClr val="E1071B"/>
      </a:accent1>
      <a:accent2>
        <a:srgbClr val="305481"/>
      </a:accent2>
      <a:accent3>
        <a:srgbClr val="305481"/>
      </a:accent3>
      <a:accent4>
        <a:srgbClr val="E1071B"/>
      </a:accent4>
      <a:accent5>
        <a:srgbClr val="305481"/>
      </a:accent5>
      <a:accent6>
        <a:srgbClr val="2F527E"/>
      </a:accent6>
      <a:hlink>
        <a:srgbClr val="E1071B"/>
      </a:hlink>
      <a:folHlink>
        <a:srgbClr val="2A507D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ee22ab-3f18-481f-bd99-894791353098">
      <Terms xmlns="http://schemas.microsoft.com/office/infopath/2007/PartnerControls"/>
    </lcf76f155ced4ddcb4097134ff3c332f>
    <TaxCatchAll xmlns="ebd6202d-b24a-4f29-9a13-8fb6e2ab5e4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0DF00A87CBBE4C8CD9A1468D3FF216" ma:contentTypeVersion="17" ma:contentTypeDescription="Een nieuw document maken." ma:contentTypeScope="" ma:versionID="110dc1c37f313cb2a5ef8404bd0d0eab">
  <xsd:schema xmlns:xsd="http://www.w3.org/2001/XMLSchema" xmlns:xs="http://www.w3.org/2001/XMLSchema" xmlns:p="http://schemas.microsoft.com/office/2006/metadata/properties" xmlns:ns2="68ee22ab-3f18-481f-bd99-894791353098" xmlns:ns3="ebd6202d-b24a-4f29-9a13-8fb6e2ab5e4c" targetNamespace="http://schemas.microsoft.com/office/2006/metadata/properties" ma:root="true" ma:fieldsID="9ac4c919a65d1d6ce226bef75cbd542c" ns2:_="" ns3:_="">
    <xsd:import namespace="68ee22ab-3f18-481f-bd99-894791353098"/>
    <xsd:import namespace="ebd6202d-b24a-4f29-9a13-8fb6e2ab5e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e22ab-3f18-481f-bd99-8947913530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4aa6de86-0b56-40c5-bde1-372edbdf9f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d6202d-b24a-4f29-9a13-8fb6e2ab5e4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74ae572-47c4-49d1-b452-750d8dca7209}" ma:internalName="TaxCatchAll" ma:showField="CatchAllData" ma:web="ebd6202d-b24a-4f29-9a13-8fb6e2ab5e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A5A704-AF6E-47E4-86C5-9ACC96630E07}">
  <ds:schemaRefs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infopath/2007/PartnerControls"/>
    <ds:schemaRef ds:uri="3986d4df-3f64-4238-ab41-5b47dcaafcf0"/>
    <ds:schemaRef ds:uri="ca2d30cb-c175-4f6d-95e9-1b90e7bf0544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CC1F93A-154E-4646-86E1-E3B3E8064F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35AF00-CE32-439C-9E1B-2EC32609240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8030</TotalTime>
  <Words>455</Words>
  <Application>Microsoft Office PowerPoint</Application>
  <PresentationFormat>Breedbeeld</PresentationFormat>
  <Paragraphs>97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0" baseType="lpstr">
      <vt:lpstr>Arial</vt:lpstr>
      <vt:lpstr>Calibri</vt:lpstr>
      <vt:lpstr>Poppins</vt:lpstr>
      <vt:lpstr>Poppins Black</vt:lpstr>
      <vt:lpstr>Poppins Light</vt:lpstr>
      <vt:lpstr>Kantoorthema</vt:lpstr>
      <vt:lpstr>Welkom bij Rietveld </vt:lpstr>
      <vt:lpstr>Wat kost deze schade?</vt:lpstr>
      <vt:lpstr>Over Rietveld</vt:lpstr>
      <vt:lpstr>PowerPoint-presentatie</vt:lpstr>
      <vt:lpstr>Voertuigmanagement oplossingen</vt:lpstr>
      <vt:lpstr>Voertuigveiligheid oplossingen</vt:lpstr>
      <vt:lpstr>Schade impact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Anne Vervoorn | Rietveld B.V.</dc:creator>
  <cp:lastModifiedBy>Dietger Engel</cp:lastModifiedBy>
  <cp:revision>82</cp:revision>
  <dcterms:created xsi:type="dcterms:W3CDTF">2019-12-30T10:26:22Z</dcterms:created>
  <dcterms:modified xsi:type="dcterms:W3CDTF">2023-11-07T09:05:28Z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0x010100B70DF00A87CBBE4C8CD9A1468D3FF216</vt:lpwstr>
  </property>
</Properties>
</file>