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8" r:id="rId5"/>
  </p:sldMasterIdLst>
  <p:notesMasterIdLst>
    <p:notesMasterId r:id="rId19"/>
  </p:notesMasterIdLst>
  <p:sldIdLst>
    <p:sldId id="878" r:id="rId6"/>
    <p:sldId id="2145707592" r:id="rId7"/>
    <p:sldId id="2145707518" r:id="rId8"/>
    <p:sldId id="2145707594" r:id="rId9"/>
    <p:sldId id="565" r:id="rId10"/>
    <p:sldId id="262" r:id="rId11"/>
    <p:sldId id="2145707590" r:id="rId12"/>
    <p:sldId id="2145707588" r:id="rId13"/>
    <p:sldId id="2145707593" r:id="rId14"/>
    <p:sldId id="275" r:id="rId15"/>
    <p:sldId id="563" r:id="rId16"/>
    <p:sldId id="2145707453" r:id="rId17"/>
    <p:sldId id="397" r:id="rId1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E47633-4A57-0CA5-E68D-BBDBFE7B2DC0}" name="John van der Sar (IenW)" initials="JvdS" userId="John van der Sar (IenW)" providerId="None"/>
  <p188:author id="{897ED751-ADCD-1C57-B625-6D94A05C3BFF}" name="Floor, J.W.G. (Jan) - DGMo" initials="JF" userId="S::jan-willem.floor@minienw.nl::12ba97e7-5e8d-4fc4-b35d-d12272b1f180" providerId="AD"/>
  <p188:author id="{81C362BC-5DD2-0EB4-A6C3-C1D601ACF3ED}" name="Gründeman, S.A. (Stijn) - DGMo" initials="GS(-D" userId="S::stijn.grundeman@minienw.nl::bfbbe097-fc20-48ee-bdc1-f9f6977ba2b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>
        <c:manualLayout>
          <c:layoutTarget val="inner"/>
          <c:xMode val="edge"/>
          <c:yMode val="edge"/>
          <c:x val="0.1804036142905196"/>
          <c:y val="9.4387548793735829E-2"/>
          <c:w val="0.63266079714773882"/>
          <c:h val="0.87840489450377002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Verdeling bruto opbrengsten in 2027 (€ 1084 mln.)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D52-41AA-8CC0-F7DC8F0B3701}"/>
              </c:ext>
            </c:extLst>
          </c:dPt>
          <c:dPt>
            <c:idx val="1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accent3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52-41AA-8CC0-F7DC8F0B3701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D52-41AA-8CC0-F7DC8F0B3701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D52-41AA-8CC0-F7DC8F0B3701}"/>
              </c:ext>
            </c:extLst>
          </c:dPt>
          <c:dLbls>
            <c:dLbl>
              <c:idx val="0"/>
              <c:layout>
                <c:manualLayout>
                  <c:x val="-0.21000318739861495"/>
                  <c:y val="5.3632654336243583E-2"/>
                </c:manualLayout>
              </c:layout>
              <c:tx>
                <c:rich>
                  <a:bodyPr/>
                  <a:lstStyle/>
                  <a:p>
                    <a:fld id="{255AD467-24E6-4B8F-AD59-CDEDEA8D72D3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2155DD3B-B824-43AE-9722-F748B1B14DA4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D52-41AA-8CC0-F7DC8F0B3701}"/>
                </c:ext>
              </c:extLst>
            </c:dLbl>
            <c:dLbl>
              <c:idx val="1"/>
              <c:layout>
                <c:manualLayout>
                  <c:x val="0.13955047797143885"/>
                  <c:y val="-0.21335515091155152"/>
                </c:manualLayout>
              </c:layout>
              <c:tx>
                <c:rich>
                  <a:bodyPr/>
                  <a:lstStyle/>
                  <a:p>
                    <a:fld id="{BB0ED47C-3D46-4FC2-819D-21B269E3A826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A95809D3-F030-4F3A-8A76-A5B064E27DD1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D52-41AA-8CC0-F7DC8F0B3701}"/>
                </c:ext>
              </c:extLst>
            </c:dLbl>
            <c:dLbl>
              <c:idx val="2"/>
              <c:layout>
                <c:manualLayout>
                  <c:x val="0.20866748422540746"/>
                  <c:y val="9.0399744951163111E-2"/>
                </c:manualLayout>
              </c:layout>
              <c:tx>
                <c:rich>
                  <a:bodyPr/>
                  <a:lstStyle/>
                  <a:p>
                    <a:fld id="{37DC9D5C-E0C2-42B6-AA2B-1EE36A5A3284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27DBF038-D045-47BD-AE29-5AB274FFADAB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D52-41AA-8CC0-F7DC8F0B3701}"/>
                </c:ext>
              </c:extLst>
            </c:dLbl>
            <c:dLbl>
              <c:idx val="3"/>
              <c:layout>
                <c:manualLayout>
                  <c:x val="0.1150820877026103"/>
                  <c:y val="0.17575161771339898"/>
                </c:manualLayout>
              </c:layout>
              <c:tx>
                <c:rich>
                  <a:bodyPr/>
                  <a:lstStyle/>
                  <a:p>
                    <a:fld id="{A01B311E-8001-4F28-A5C0-9AF7E4B65DF9}" type="CATEGORYNAME">
                      <a:rPr lang="en-US"/>
                      <a:pPr/>
                      <a:t>[CATEGORIENAAM]</a:t>
                    </a:fld>
                    <a:r>
                      <a:rPr lang="en-US" baseline="0" dirty="0"/>
                      <a:t>
</a:t>
                    </a:r>
                    <a:fld id="{C48F8E6B-D30C-47CF-8BAC-8E227BC79B34}" type="VALUE">
                      <a:rPr lang="en-US" baseline="0" smtClean="0"/>
                      <a:pPr/>
                      <a:t>[WAARDE]</a:t>
                    </a:fld>
                    <a:r>
                      <a:rPr lang="en-US" baseline="0" dirty="0" err="1"/>
                      <a:t>mln</a:t>
                    </a:r>
                    <a:r>
                      <a:rPr lang="en-US" baseline="0" dirty="0"/>
                      <a:t>.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D52-41AA-8CC0-F7DC8F0B3701}"/>
                </c:ext>
              </c:extLst>
            </c:dLbl>
            <c:spPr>
              <a:noFill/>
              <a:ln>
                <a:solidFill>
                  <a:schemeClr val="accent3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ctr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Terugsluis</c:v>
                </c:pt>
                <c:pt idx="1">
                  <c:v>Fiscale derving</c:v>
                </c:pt>
                <c:pt idx="2">
                  <c:v>Exploitatiekosten</c:v>
                </c:pt>
                <c:pt idx="3">
                  <c:v>Terugbetaling Realisatiekosten</c:v>
                </c:pt>
              </c:strCache>
            </c:strRef>
          </c:cat>
          <c:val>
            <c:numRef>
              <c:f>Blad1!$B$2:$B$5</c:f>
              <c:numCache>
                <c:formatCode>"€"#,##0_);[Red]\("€"#,##0\)</c:formatCode>
                <c:ptCount val="4"/>
                <c:pt idx="0">
                  <c:v>469</c:v>
                </c:pt>
                <c:pt idx="1">
                  <c:v>328</c:v>
                </c:pt>
                <c:pt idx="2">
                  <c:v>148</c:v>
                </c:pt>
                <c:pt idx="3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52-41AA-8CC0-F7DC8F0B37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B8BA0-4568-471E-9EDD-9773E3A2DA44}" type="datetimeFigureOut">
              <a:rPr lang="nl-NL" smtClean="0"/>
              <a:t>19-11-2025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566B1-33EA-42C7-B157-75798DEE3A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168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37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46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8196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dirty="0"/>
              <a:t>Resultaat bereikt op basis van: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Modelstudies uitwijk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l-NL" dirty="0"/>
              <a:t>Ervaringen wegbeheerders en sector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9872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19475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026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64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lnSpc>
                <a:spcPct val="107000"/>
              </a:lnSpc>
              <a:buFont typeface="Arial" panose="020B0604020202020204" pitchFamily="34" charset="0"/>
              <a:buNone/>
            </a:pPr>
            <a:endParaRPr lang="nl-NL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094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3959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4A9B1-9A67-3B7F-F349-CE02EA7AD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8D3E42D-8EA5-EFAA-7ED2-6D1F9E56A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7BE83E-3E64-9C9B-95A9-BA7896F12C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l-NL" sz="11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4E0AC6-BA9A-33B9-8521-38F644D9B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26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" y="0"/>
            <a:ext cx="12192000" cy="16827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18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357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82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350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0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22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29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6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9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5000" y="2276475"/>
            <a:ext cx="5226050" cy="39449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8362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7982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5267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30890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529861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3434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538876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578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13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44606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58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51426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257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8109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62055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3696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51390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043689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0156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32362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978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17276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487230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1306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405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060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647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59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54588" y="1882800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554588" y="4215600"/>
            <a:ext cx="5004000" cy="133920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4611018-E0D5-BF45-B124-6BD0F554E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" y="0"/>
            <a:ext cx="12192000" cy="16827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311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636">
          <p15:clr>
            <a:srgbClr val="FBAE40"/>
          </p15:clr>
        </p15:guide>
        <p15:guide id="2" pos="404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numCol="1" spcCol="468000"/>
          <a:lstStyle/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34894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hoek 15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24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"/>
          <p:cNvSpPr>
            <a:spLocks noGrp="1"/>
          </p:cNvSpPr>
          <p:nvPr>
            <p:ph type="ctrTitle"/>
          </p:nvPr>
        </p:nvSpPr>
        <p:spPr>
          <a:xfrm>
            <a:off x="6553200" y="1885467"/>
            <a:ext cx="5004000" cy="233640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8" name="Ondertitel 2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5FF1452E-61D4-2248-8677-11F4BF8179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21" name="Tijdelijke aanduiding voor afbeelding 22">
            <a:extLst>
              <a:ext uri="{FF2B5EF4-FFF2-40B4-BE49-F238E27FC236}">
                <a16:creationId xmlns:a16="http://schemas.microsoft.com/office/drawing/2014/main" id="{55BAFB1C-5D11-944A-96BB-FA74D8B08F8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6099175" cy="6858000"/>
          </a:xfrm>
          <a:custGeom>
            <a:avLst/>
            <a:gdLst>
              <a:gd name="connsiteX0" fmla="*/ 0 w 6099175"/>
              <a:gd name="connsiteY0" fmla="*/ 0 h 6858000"/>
              <a:gd name="connsiteX1" fmla="*/ 5782375 w 6099175"/>
              <a:gd name="connsiteY1" fmla="*/ 0 h 6858000"/>
              <a:gd name="connsiteX2" fmla="*/ 5782375 w 6099175"/>
              <a:gd name="connsiteY2" fmla="*/ 1278000 h 6858000"/>
              <a:gd name="connsiteX3" fmla="*/ 6099175 w 6099175"/>
              <a:gd name="connsiteY3" fmla="*/ 1278000 h 6858000"/>
              <a:gd name="connsiteX4" fmla="*/ 6099175 w 6099175"/>
              <a:gd name="connsiteY4" fmla="*/ 6858000 h 6858000"/>
              <a:gd name="connsiteX5" fmla="*/ 0 w 609917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9175" h="6858000">
                <a:moveTo>
                  <a:pt x="0" y="0"/>
                </a:moveTo>
                <a:lnTo>
                  <a:pt x="5782375" y="0"/>
                </a:lnTo>
                <a:lnTo>
                  <a:pt x="5782375" y="1278000"/>
                </a:lnTo>
                <a:lnTo>
                  <a:pt x="6099175" y="1278000"/>
                </a:lnTo>
                <a:lnTo>
                  <a:pt x="6099175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7300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afbeelding horizonta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4682" y="3427412"/>
            <a:ext cx="10923906" cy="1726479"/>
          </a:xfrm>
        </p:spPr>
        <p:txBody>
          <a:bodyPr lIns="57600" tIns="90000" bIns="90000" anchor="b">
            <a:normAutofit/>
          </a:bodyPr>
          <a:lstStyle>
            <a:lvl1pPr algn="l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34682" y="5162400"/>
            <a:ext cx="10923906" cy="664319"/>
          </a:xfrm>
        </p:spPr>
        <p:txBody>
          <a:bodyPr lIns="7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13873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2AC70C0-3F62-AD40-8225-7DFC4A386A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E71B0B9D-1DF0-634C-BB24-80EFB4F29B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12192000" cy="3427413"/>
          </a:xfrm>
          <a:custGeom>
            <a:avLst/>
            <a:gdLst>
              <a:gd name="connsiteX0" fmla="*/ 5779200 w 12192000"/>
              <a:gd name="connsiteY0" fmla="*/ 1 h 3427413"/>
              <a:gd name="connsiteX1" fmla="*/ 5779200 w 12192000"/>
              <a:gd name="connsiteY1" fmla="*/ 1278001 h 3427413"/>
              <a:gd name="connsiteX2" fmla="*/ 6412800 w 12192000"/>
              <a:gd name="connsiteY2" fmla="*/ 1278001 h 3427413"/>
              <a:gd name="connsiteX3" fmla="*/ 6412800 w 12192000"/>
              <a:gd name="connsiteY3" fmla="*/ 1 h 3427413"/>
              <a:gd name="connsiteX4" fmla="*/ 0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5779200" y="1"/>
                </a:moveTo>
                <a:lnTo>
                  <a:pt x="5779200" y="1278001"/>
                </a:lnTo>
                <a:lnTo>
                  <a:pt x="6412800" y="1278001"/>
                </a:lnTo>
                <a:lnTo>
                  <a:pt x="6412800" y="1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vert="horz" wrap="square" lIns="612000" tIns="45720" rIns="91440" bIns="45720" rtlCol="0" anchor="ctr" anchorCtr="0">
            <a:noAutofit/>
          </a:bodyPr>
          <a:lstStyle>
            <a:lvl1pPr>
              <a:defRPr lang="nl-NL" dirty="0"/>
            </a:lvl1pPr>
          </a:lstStyle>
          <a:p>
            <a:pPr lvl="0"/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69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185">
          <p15:clr>
            <a:srgbClr val="FBAE40"/>
          </p15:clr>
        </p15:guide>
        <p15:guide id="2" orient="horz" pos="2656">
          <p15:clr>
            <a:srgbClr val="FBAE40"/>
          </p15:clr>
        </p15:guide>
        <p15:guide id="3" pos="4044">
          <p15:clr>
            <a:srgbClr val="FBAE40"/>
          </p15:clr>
        </p15:guide>
        <p15:guide id="4" pos="3636">
          <p15:clr>
            <a:srgbClr val="FBAE40"/>
          </p15:clr>
        </p15:guide>
        <p15:guide id="5" orient="horz" pos="313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8" name="Tijdelijke aanduiding voor datum 17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0" name="Tijdelijke aanduiding voor dianummer 19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4" name="Ondertitel 2"/>
          <p:cNvSpPr>
            <a:spLocks noGrp="1"/>
          </p:cNvSpPr>
          <p:nvPr>
            <p:ph type="subTitle" idx="1"/>
          </p:nvPr>
        </p:nvSpPr>
        <p:spPr>
          <a:xfrm>
            <a:off x="6556176" y="3427413"/>
            <a:ext cx="5004000" cy="2404640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200" y="5832053"/>
            <a:ext cx="5004000" cy="389360"/>
          </a:xfrm>
        </p:spPr>
        <p:txBody>
          <a:bodyPr lIns="118800" anchor="b" anchorCtr="0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/>
          </p:nvPr>
        </p:nvSpPr>
        <p:spPr>
          <a:xfrm>
            <a:off x="6554588" y="2024063"/>
            <a:ext cx="5004000" cy="1403350"/>
          </a:xfrm>
        </p:spPr>
        <p:txBody>
          <a:bodyPr tIns="90000" bIns="9000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7DF6F61C-97D5-AA49-8399-84317D33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635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75" y="0"/>
            <a:ext cx="12198350" cy="1066800"/>
          </a:xfrm>
          <a:prstGeom prst="rect">
            <a:avLst/>
          </a:prstGeom>
        </p:spPr>
      </p:pic>
      <p:sp>
        <p:nvSpPr>
          <p:cNvPr id="15" name="Tijdelijke aanduiding voor datum 1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voettekst 1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dianummer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635000" y="3749487"/>
            <a:ext cx="10925176" cy="2077232"/>
          </a:xfrm>
        </p:spPr>
        <p:txBody>
          <a:bodyPr lIns="104400" tIns="90000" rIns="90000" bIns="46800"/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0" hasCustomPrompt="1"/>
          </p:nvPr>
        </p:nvSpPr>
        <p:spPr>
          <a:xfrm>
            <a:off x="633412" y="5829386"/>
            <a:ext cx="5005388" cy="389360"/>
          </a:xfrm>
        </p:spPr>
        <p:txBody>
          <a:bodyPr lIns="86400" anchor="b" anchorCtr="0">
            <a:no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E728E48-643E-544D-A813-C0BAB23F9F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" y="0"/>
            <a:ext cx="12182611" cy="16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8628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4999" y="2636838"/>
            <a:ext cx="5003801" cy="1584325"/>
          </a:xfrm>
        </p:spPr>
        <p:txBody>
          <a:bodyPr anchor="ctr" anchorCtr="0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tekst 4"/>
          <p:cNvSpPr>
            <a:spLocks noGrp="1"/>
          </p:cNvSpPr>
          <p:nvPr>
            <p:ph type="body" sz="quarter" idx="15" hasCustomPrompt="1"/>
          </p:nvPr>
        </p:nvSpPr>
        <p:spPr>
          <a:xfrm>
            <a:off x="7791732" y="916926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16" hasCustomPrompt="1"/>
          </p:nvPr>
        </p:nvSpPr>
        <p:spPr>
          <a:xfrm>
            <a:off x="7791732" y="2061911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7791732" y="3211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6" name="Tijdelijke aanduiding voor tekst 4"/>
          <p:cNvSpPr>
            <a:spLocks noGrp="1"/>
          </p:cNvSpPr>
          <p:nvPr>
            <p:ph type="body" sz="quarter" idx="18" hasCustomPrompt="1"/>
          </p:nvPr>
        </p:nvSpPr>
        <p:spPr>
          <a:xfrm>
            <a:off x="7791732" y="43524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7" name="Tijdelijke aanduiding voor tekst 4"/>
          <p:cNvSpPr>
            <a:spLocks noGrp="1"/>
          </p:cNvSpPr>
          <p:nvPr>
            <p:ph type="body" sz="quarter" idx="19" hasCustomPrompt="1"/>
          </p:nvPr>
        </p:nvSpPr>
        <p:spPr>
          <a:xfrm>
            <a:off x="7791732" y="5497200"/>
            <a:ext cx="3766856" cy="817562"/>
          </a:xfrm>
        </p:spPr>
        <p:txBody>
          <a:bodyPr anchor="b" anchorCtr="0">
            <a:normAutofit/>
          </a:bodyPr>
          <a:lstStyle>
            <a:lvl1pPr marL="0" indent="0">
              <a:buNone/>
              <a:defRPr sz="1800"/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2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418727" y="998445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3" name="Tijdelijke aanduiding voor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6418727" y="2143674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4" name="Tijdelijke aanduiding voor tekst 2"/>
          <p:cNvSpPr>
            <a:spLocks noGrp="1"/>
          </p:cNvSpPr>
          <p:nvPr>
            <p:ph type="body" sz="quarter" idx="12" hasCustomPrompt="1"/>
          </p:nvPr>
        </p:nvSpPr>
        <p:spPr>
          <a:xfrm>
            <a:off x="6418727" y="3288903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5" name="Tijdelijke aanduiding voor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6418727" y="4434132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26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6418727" y="5579361"/>
            <a:ext cx="1373005" cy="817563"/>
          </a:xfrm>
        </p:spPr>
        <p:txBody>
          <a:bodyPr bIns="46800" anchor="b" anchorCtr="0">
            <a:normAutofit/>
          </a:bodyPr>
          <a:lstStyle>
            <a:lvl1pPr marL="0" indent="0" algn="r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#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AF260D0C-1E71-C54C-BC16-D1CBE1023D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10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opgav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3200" y="2289600"/>
            <a:ext cx="5004000" cy="3931813"/>
          </a:xfrm>
        </p:spPr>
        <p:txBody>
          <a:bodyPr/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684000" indent="-216000"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553200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afbeelding 11">
            <a:extLst>
              <a:ext uri="{FF2B5EF4-FFF2-40B4-BE49-F238E27FC236}">
                <a16:creationId xmlns:a16="http://schemas.microsoft.com/office/drawing/2014/main" id="{65CDA938-34ED-EC47-B19D-D582D0529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8242" cy="6858000"/>
          </a:xfrm>
          <a:custGeom>
            <a:avLst/>
            <a:gdLst>
              <a:gd name="connsiteX0" fmla="*/ 0 w 6098242"/>
              <a:gd name="connsiteY0" fmla="*/ 0 h 6858000"/>
              <a:gd name="connsiteX1" fmla="*/ 5860200 w 6098242"/>
              <a:gd name="connsiteY1" fmla="*/ 0 h 6858000"/>
              <a:gd name="connsiteX2" fmla="*/ 5860200 w 6098242"/>
              <a:gd name="connsiteY2" fmla="*/ 712800 h 6858000"/>
              <a:gd name="connsiteX3" fmla="*/ 6098242 w 6098242"/>
              <a:gd name="connsiteY3" fmla="*/ 712800 h 6858000"/>
              <a:gd name="connsiteX4" fmla="*/ 6098242 w 6098242"/>
              <a:gd name="connsiteY4" fmla="*/ 6858000 h 6858000"/>
              <a:gd name="connsiteX5" fmla="*/ 0 w 609824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8242" h="6858000">
                <a:moveTo>
                  <a:pt x="0" y="0"/>
                </a:moveTo>
                <a:lnTo>
                  <a:pt x="5860200" y="0"/>
                </a:lnTo>
                <a:lnTo>
                  <a:pt x="5860200" y="712800"/>
                </a:lnTo>
                <a:lnTo>
                  <a:pt x="6098242" y="712800"/>
                </a:lnTo>
                <a:lnTo>
                  <a:pt x="6098242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 lIns="612000" anchor="ctr" anchorCtr="0">
            <a:noAutofit/>
          </a:bodyPr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C44ED47-A238-2D42-9C79-E60FB9820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8870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999" y="2636837"/>
            <a:ext cx="5003801" cy="1584325"/>
          </a:xfrm>
        </p:spPr>
        <p:txBody>
          <a:bodyPr anchor="b"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4999" y="4221162"/>
            <a:ext cx="5003801" cy="2000251"/>
          </a:xfrm>
        </p:spPr>
        <p:txBody>
          <a:bodyPr tIns="90000" rIns="100800"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4999" y="1171575"/>
            <a:ext cx="5003801" cy="1463674"/>
          </a:xfrm>
        </p:spPr>
        <p:txBody>
          <a:bodyPr rIns="0" anchor="b" anchorCtr="0">
            <a:normAutofit/>
          </a:bodyPr>
          <a:lstStyle>
            <a:lvl1pPr marL="0" indent="0" algn="r">
              <a:buNone/>
              <a:defRPr sz="9600" b="1" i="0">
                <a:solidFill>
                  <a:schemeClr val="bg1"/>
                </a:solidFill>
              </a:defRPr>
            </a:lvl1pPr>
            <a:lvl2pPr marL="313200" indent="0" algn="r">
              <a:buNone/>
              <a:defRPr/>
            </a:lvl2pPr>
            <a:lvl3pPr marL="630000" indent="0" algn="r">
              <a:buNone/>
              <a:defRPr/>
            </a:lvl3pPr>
            <a:lvl4pPr marL="943200" indent="0" algn="r">
              <a:buNone/>
              <a:defRPr/>
            </a:lvl4pPr>
            <a:lvl5pPr marL="1260000" indent="0" algn="r">
              <a:buNone/>
              <a:defRPr/>
            </a:lvl5pPr>
          </a:lstStyle>
          <a:p>
            <a:pPr lvl="0"/>
            <a:r>
              <a:rPr lang="nl-NL" dirty="0"/>
              <a:t>#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5FCF7695-4593-1943-B84E-F8C54CACBE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324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5000" y="2276475"/>
            <a:ext cx="5226050" cy="39449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3199" y="2276475"/>
            <a:ext cx="5004000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53217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635001" y="2306037"/>
            <a:ext cx="5004000" cy="648000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35001" y="2953738"/>
            <a:ext cx="5004000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553200" y="2306037"/>
            <a:ext cx="5004000" cy="647228"/>
          </a:xfrm>
          <a:noFill/>
        </p:spPr>
        <p:txBody>
          <a:bodyPr lIns="180000" tIns="180000" rIns="180000" bIns="7200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553200" y="2953738"/>
            <a:ext cx="5005388" cy="3267676"/>
          </a:xfrm>
          <a:noFill/>
        </p:spPr>
        <p:txBody>
          <a:bodyPr lIns="180000" tIns="180000" rIns="180000" bIns="72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6" name="Tijdelijke aanduiding voor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7" name="Tijdelijke aanduiding voor voettekst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2956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88">
          <p15:clr>
            <a:srgbClr val="FBAE40"/>
          </p15:clr>
        </p15:guide>
        <p15:guide id="2" pos="3693">
          <p15:clr>
            <a:srgbClr val="FBAE40"/>
          </p15:clr>
        </p15:guide>
        <p15:guide id="3" orient="horz" pos="166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2" name="Tijdelijke aanduiding voor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voettekst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27477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90900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3999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inhoud 9"/>
          <p:cNvSpPr>
            <a:spLocks noGrp="1"/>
          </p:cNvSpPr>
          <p:nvPr>
            <p:ph sz="quarter" idx="13" hasCustomPrompt="1"/>
          </p:nvPr>
        </p:nvSpPr>
        <p:spPr>
          <a:xfrm>
            <a:off x="6554588" y="1052513"/>
            <a:ext cx="5004000" cy="5168900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datum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8" name="Tijdelijke aanduiding voor voettekst 1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9" name="Tijdelijke aanduiding voor dianumm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54446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5"/>
            <a:ext cx="5461000" cy="1144098"/>
          </a:xfrm>
        </p:spPr>
        <p:txBody>
          <a:bodyPr lIns="162000" tIns="90000" rIns="90000"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68362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635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Ondertitel 2"/>
          <p:cNvSpPr>
            <a:spLocks noGrp="1"/>
          </p:cNvSpPr>
          <p:nvPr>
            <p:ph type="subTitle" idx="1"/>
          </p:nvPr>
        </p:nvSpPr>
        <p:spPr>
          <a:xfrm>
            <a:off x="635000" y="5077314"/>
            <a:ext cx="5461000" cy="1144099"/>
          </a:xfrm>
        </p:spPr>
        <p:txBody>
          <a:bodyPr lIns="162000" tIns="9000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20356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orient="horz" pos="265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-1588"/>
            <a:ext cx="6096000" cy="68595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indent="0" algn="l">
              <a:buFont typeface="Arial" charset="0"/>
              <a:buNone/>
            </a:pPr>
            <a:endParaRPr lang="nl-NL" sz="1000">
              <a:solidFill>
                <a:schemeClr val="bg1"/>
              </a:solidFill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5000" y="2636838"/>
            <a:ext cx="5003799" cy="1584324"/>
          </a:xfrm>
        </p:spPr>
        <p:txBody>
          <a:bodyPr anchor="ctr" anchorCtr="0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6554588" y="1066800"/>
            <a:ext cx="5004000" cy="5154613"/>
          </a:xfrm>
        </p:spPr>
        <p:txBody>
          <a:bodyPr anchor="ctr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1AB1A3E9-97CB-CA43-9E2C-4CE700C68A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72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  <p15:guide id="3" pos="5609">
          <p15:clr>
            <a:srgbClr val="FBAE40"/>
          </p15:clr>
        </p15:guide>
        <p15:guide id="4" pos="590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34999" y="2636839"/>
            <a:ext cx="5004000" cy="1584324"/>
          </a:xfrm>
        </p:spPr>
        <p:txBody>
          <a:bodyPr anchor="ctr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3199" y="1052513"/>
            <a:ext cx="5004000" cy="5168900"/>
          </a:xfrm>
        </p:spPr>
        <p:txBody>
          <a:bodyPr anchor="ctr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E770F96-3C80-EF44-950D-D974353140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2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635000" y="3427413"/>
            <a:ext cx="5003800" cy="27940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5000" y="1052513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BBCE35AD-A624-6445-84E4-C0AC03B155A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42139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k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5" hasCustomPrompt="1"/>
          </p:nvPr>
        </p:nvSpPr>
        <p:spPr>
          <a:xfrm>
            <a:off x="635000" y="2289600"/>
            <a:ext cx="5005388" cy="3935413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20" name="Tijdelijke aanduiding voor datum 19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1" name="Tijdelijke aanduiding voor voettekst 20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22" name="Tijdelijke aanduiding voor dianummer 21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E2861002-9B37-3648-AC12-62C3BB3C1FD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9945B71-DBE8-C64D-A8FF-A06662931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859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35000" y="2289600"/>
            <a:ext cx="5003800" cy="39318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1200"/>
            <a:ext cx="5003800" cy="948047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1817E04A-B9A8-0D44-BBB8-122507EA081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8094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977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8466592-3EDA-8A4C-9A9E-0690EAD4E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722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horizontaal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30587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23749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749487"/>
            <a:ext cx="10923588" cy="2471925"/>
          </a:xfrm>
        </p:spPr>
        <p:txBody>
          <a:bodyPr numCol="2" spcCol="46800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9088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buClr>
                <a:schemeClr val="bg2"/>
              </a:buCl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5" y="3888000"/>
            <a:ext cx="5004595" cy="2333413"/>
          </a:xfrm>
        </p:spPr>
        <p:txBody>
          <a:bodyPr anchor="t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6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4588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45543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553199" y="3888000"/>
            <a:ext cx="5004000" cy="2333413"/>
          </a:xfrm>
        </p:spPr>
        <p:txBody>
          <a:bodyPr tIns="50400" numCol="1" spcCol="468000" anchor="t" anchorCtr="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4206" y="3888000"/>
            <a:ext cx="5004594" cy="2333413"/>
          </a:xfrm>
        </p:spPr>
        <p:txBody>
          <a:bodyPr anchor="t" anchorCtr="0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voettekst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dianumm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02631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kleur zonde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>
            <a:lvl1pPr>
              <a:tabLst>
                <a:tab pos="1619250" algn="l"/>
              </a:tabLst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5197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. wit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3427413"/>
          </a:xfrm>
          <a:custGeom>
            <a:avLst/>
            <a:gdLst>
              <a:gd name="connsiteX0" fmla="*/ 0 w 12192000"/>
              <a:gd name="connsiteY0" fmla="*/ 0 h 3427413"/>
              <a:gd name="connsiteX1" fmla="*/ 5862638 w 12192000"/>
              <a:gd name="connsiteY1" fmla="*/ 0 h 3427413"/>
              <a:gd name="connsiteX2" fmla="*/ 5862638 w 12192000"/>
              <a:gd name="connsiteY2" fmla="*/ 709613 h 3427413"/>
              <a:gd name="connsiteX3" fmla="*/ 6329363 w 12192000"/>
              <a:gd name="connsiteY3" fmla="*/ 709613 h 3427413"/>
              <a:gd name="connsiteX4" fmla="*/ 6329363 w 12192000"/>
              <a:gd name="connsiteY4" fmla="*/ 0 h 3427413"/>
              <a:gd name="connsiteX5" fmla="*/ 12192000 w 12192000"/>
              <a:gd name="connsiteY5" fmla="*/ 0 h 3427413"/>
              <a:gd name="connsiteX6" fmla="*/ 12192000 w 12192000"/>
              <a:gd name="connsiteY6" fmla="*/ 3427413 h 3427413"/>
              <a:gd name="connsiteX7" fmla="*/ 0 w 12192000"/>
              <a:gd name="connsiteY7" fmla="*/ 3427413 h 342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7413">
                <a:moveTo>
                  <a:pt x="0" y="0"/>
                </a:moveTo>
                <a:lnTo>
                  <a:pt x="5862638" y="0"/>
                </a:lnTo>
                <a:lnTo>
                  <a:pt x="5862638" y="709613"/>
                </a:lnTo>
                <a:lnTo>
                  <a:pt x="6329363" y="709613"/>
                </a:lnTo>
                <a:lnTo>
                  <a:pt x="6329363" y="0"/>
                </a:lnTo>
                <a:lnTo>
                  <a:pt x="12192000" y="0"/>
                </a:lnTo>
                <a:lnTo>
                  <a:pt x="12192000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  <p:txBody>
          <a:bodyPr wrap="square" lIns="720000" tIns="1152000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635000" y="3888000"/>
            <a:ext cx="10923588" cy="2333413"/>
          </a:xfrm>
        </p:spPr>
        <p:txBody>
          <a:bodyPr tIns="50400" numCol="2" spcCol="468000"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8" name="Tijdelijke aanduiding voor datum 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voettekst 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dianumm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28372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kleur ti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3600" y="1051200"/>
            <a:ext cx="10924382" cy="946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13" name="Tijdelijke aanduiding voor datum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4" name="Tijdelijke aanduiding voor voettekst 1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dianumm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3381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wit ti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10"/>
          <p:cNvSpPr>
            <a:spLocks noGrp="1"/>
          </p:cNvSpPr>
          <p:nvPr>
            <p:ph type="pic" sz="quarter" idx="14"/>
          </p:nvPr>
        </p:nvSpPr>
        <p:spPr>
          <a:xfrm>
            <a:off x="0" y="3427413"/>
            <a:ext cx="12192000" cy="3430587"/>
          </a:xfrm>
          <a:prstGeom prst="rect">
            <a:avLst/>
          </a:prstGeom>
          <a:noFill/>
        </p:spPr>
        <p:txBody>
          <a:bodyPr wrap="square" lIns="612000">
            <a:noAutofit/>
          </a:bodyPr>
          <a:lstStyle/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634206" y="1051200"/>
            <a:ext cx="10924382" cy="946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28006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97066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titel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5153776"/>
            <a:ext cx="12192000" cy="576000"/>
          </a:xfrm>
          <a:solidFill>
            <a:schemeClr val="tx2"/>
          </a:solidFill>
        </p:spPr>
        <p:txBody>
          <a:bodyPr lIns="756000" anchor="ctr" anchorCtr="0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756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743864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quarter" idx="13" hasCustomPrompt="1"/>
          </p:nvPr>
        </p:nvSpPr>
        <p:spPr>
          <a:xfrm>
            <a:off x="635000" y="2276475"/>
            <a:ext cx="10923588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10605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7958859" y="2276475"/>
            <a:ext cx="3600000" cy="3937000"/>
          </a:xfrm>
        </p:spPr>
        <p:txBody>
          <a:bodyPr/>
          <a:lstStyle>
            <a:lvl1pPr marL="0" indent="0">
              <a:buNone/>
              <a:defRPr sz="2000"/>
            </a:lvl1pPr>
            <a:lvl2pPr marL="313200" indent="0">
              <a:buNone/>
              <a:defRPr sz="1800"/>
            </a:lvl2pPr>
            <a:lvl3pPr marL="630000" indent="0">
              <a:buNone/>
              <a:defRPr sz="1600"/>
            </a:lvl3pPr>
            <a:lvl4pPr marL="943200" indent="0">
              <a:buNone/>
              <a:defRPr sz="1600"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5" hasCustomPrompt="1"/>
          </p:nvPr>
        </p:nvSpPr>
        <p:spPr>
          <a:xfrm>
            <a:off x="635000" y="2276475"/>
            <a:ext cx="7178964" cy="3944938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334765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/grafiek vertica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 hasCustomPrompt="1"/>
          </p:nvPr>
        </p:nvSpPr>
        <p:spPr>
          <a:xfrm>
            <a:off x="6550024" y="2289599"/>
            <a:ext cx="5004000" cy="3931813"/>
          </a:xfrm>
        </p:spPr>
        <p:txBody>
          <a:bodyPr anchor="t" anchorCtr="0"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0024" y="1051200"/>
            <a:ext cx="5004000" cy="94804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9" name="Tijdelijke aanduiding voor inhoud 8"/>
          <p:cNvSpPr>
            <a:spLocks noGrp="1"/>
          </p:cNvSpPr>
          <p:nvPr>
            <p:ph sz="quarter" idx="19" hasCustomPrompt="1"/>
          </p:nvPr>
        </p:nvSpPr>
        <p:spPr>
          <a:xfrm>
            <a:off x="635000" y="1066799"/>
            <a:ext cx="5003800" cy="5154613"/>
          </a:xfrm>
        </p:spPr>
        <p:txBody>
          <a:bodyPr/>
          <a:lstStyle/>
          <a:p>
            <a:pPr lvl="0"/>
            <a:r>
              <a:rPr lang="nl-NL" dirty="0"/>
              <a:t>Klik om de tekststijl van het model bewerken</a:t>
            </a:r>
          </a:p>
        </p:txBody>
      </p:sp>
      <p:sp>
        <p:nvSpPr>
          <p:cNvPr id="14" name="Tijdelijke aanduiding voor datum 13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5" name="Tijdelijke aanduiding voor voettekst 14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E8BB49C-81EE-D640-B093-EE3BB39828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26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orient="horz" pos="2659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12192000" cy="34274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6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515675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515675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515675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454478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454478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454478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89A82B9-7DCD-4B4C-A1E7-70EA56CC3E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674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-1"/>
            <a:ext cx="6096000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2565400"/>
            <a:ext cx="5003800" cy="17272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64313" y="2361344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64313" y="3147360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64313" y="3920850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A3124508-A1C5-A546-B635-25BCABA3FC1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880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5617"/>
            <a:ext cx="10923588" cy="1551795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 een afsluitende zin</a:t>
            </a: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4224313" y="3846022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4224313" y="4639509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4224313" y="5405528"/>
            <a:ext cx="4680000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2"/>
                </a:solidFill>
              </a:defRPr>
            </a:lvl1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3612341" y="3921366"/>
            <a:ext cx="541203" cy="540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3612341" y="4707382"/>
            <a:ext cx="541203" cy="540000"/>
          </a:xfrm>
          <a:blipFill>
            <a:blip r:embed="rId3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3612341" y="5480872"/>
            <a:ext cx="541203" cy="540000"/>
          </a:xfrm>
          <a:blipFill>
            <a:blip r:embed="rId4" cstate="print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2A7CF36B-46BB-C94E-AE21-AE6C325851B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2527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pn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image" Target="../media/image12.png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theme" Target="../theme/theme2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34" t="19074" r="44934"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7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000" y="1052513"/>
            <a:ext cx="10923588" cy="94804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000" y="2289485"/>
            <a:ext cx="10923588" cy="3931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35000" y="6543488"/>
            <a:ext cx="5003800" cy="264272"/>
          </a:xfrm>
          <a:prstGeom prst="rect">
            <a:avLst/>
          </a:prstGeom>
        </p:spPr>
        <p:txBody>
          <a:bodyPr vert="horz" lIns="91440" tIns="0" rIns="91440" bIns="45720" rtlCol="0" anchor="t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4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5000" y="6221413"/>
            <a:ext cx="5003800" cy="32207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199" y="6221413"/>
            <a:ext cx="5005389" cy="322075"/>
          </a:xfrm>
          <a:prstGeom prst="rect">
            <a:avLst/>
          </a:prstGeom>
        </p:spPr>
        <p:txBody>
          <a:bodyPr vert="horz" lIns="91440" tIns="45720" rIns="0" bIns="45720" rtlCol="0" anchor="b" anchorCtr="0"/>
          <a:lstStyle>
            <a:lvl1pPr algn="r"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0A0A6AF-03C5-477E-939A-E28F7E7F05E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94C5400-D7ED-1E44-BA9E-5361256F8F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8800" y="1075"/>
            <a:ext cx="914400" cy="10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2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80000"/>
        <a:buFont typeface="Verdana" panose="020B0604030504040204" pitchFamily="34" charset="0"/>
        <a:buChar char="›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b="1" i="0" kern="1200">
          <a:solidFill>
            <a:schemeClr val="tx2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SzPct val="25000"/>
        <a:buFont typeface="Verdana" panose="020B0604030504040204" pitchFamily="34" charset="0"/>
        <a:buChar char=" 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281">
          <p15:clr>
            <a:srgbClr val="F26B43"/>
          </p15:clr>
        </p15:guide>
        <p15:guide id="8" orient="horz" pos="3919">
          <p15:clr>
            <a:srgbClr val="F26B43"/>
          </p15:clr>
        </p15:guide>
        <p15:guide id="9" pos="3840">
          <p15:clr>
            <a:srgbClr val="F26B43"/>
          </p15:clr>
        </p15:guide>
        <p15:guide id="10" orient="horz" pos="2159">
          <p15:clr>
            <a:srgbClr val="F26B43"/>
          </p15:clr>
        </p15:guide>
        <p15:guide id="11" pos="400">
          <p15:clr>
            <a:srgbClr val="F26B43"/>
          </p15:clr>
        </p15:guide>
        <p15:guide id="12" pos="4128">
          <p15:clr>
            <a:srgbClr val="F26B43"/>
          </p15:clr>
        </p15:guide>
        <p15:guide id="13" pos="3552">
          <p15:clr>
            <a:srgbClr val="F26B43"/>
          </p15:clr>
        </p15:guide>
        <p15:guide id="14" orient="horz" pos="1275">
          <p15:clr>
            <a:srgbClr val="F26B43"/>
          </p15:clr>
        </p15:guide>
        <p15:guide id="15" orient="horz" pos="1434">
          <p15:clr>
            <a:srgbClr val="F26B43"/>
          </p15:clr>
        </p15:guide>
        <p15:guide id="16" pos="461">
          <p15:clr>
            <a:srgbClr val="F26B43"/>
          </p15:clr>
        </p15:guide>
        <p15:guide id="17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8.jpg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F2FF66E6-B0E4-0510-D3B8-5B924FF9185D}"/>
              </a:ext>
            </a:extLst>
          </p:cNvPr>
          <p:cNvSpPr>
            <a:spLocks noGrp="1"/>
          </p:cNvSpPr>
          <p:nvPr>
            <p:ph type="dt" sz="half" idx="23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EA43C6AC-B73B-BF3D-250C-00266360E86D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E5AA0E03-B13E-A876-4A3D-C214B69C466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6553199" y="6221413"/>
            <a:ext cx="5005389" cy="3220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6553200" y="1471533"/>
            <a:ext cx="5004000" cy="2336400"/>
          </a:xfrm>
        </p:spPr>
        <p:txBody>
          <a:bodyPr anchor="b">
            <a:normAutofit/>
          </a:bodyPr>
          <a:lstStyle/>
          <a:p>
            <a:r>
              <a:rPr lang="nl-NL" dirty="0"/>
              <a:t>Vrachtwagenheffing</a:t>
            </a:r>
            <a:br>
              <a:rPr lang="nl-NL" dirty="0"/>
            </a:br>
            <a:r>
              <a:rPr lang="nl-NL" dirty="0"/>
              <a:t>en terugsluis</a:t>
            </a:r>
            <a:r>
              <a:rPr lang="nl-NL" sz="3200" i="1" dirty="0"/>
              <a:t> </a:t>
            </a:r>
            <a:br>
              <a:rPr lang="nl-NL" sz="3200" i="1" dirty="0"/>
            </a:br>
            <a:endParaRPr lang="nl-NL" i="1" dirty="0"/>
          </a:p>
        </p:txBody>
      </p:sp>
      <p:sp>
        <p:nvSpPr>
          <p:cNvPr id="7" name="Ondertitel 6"/>
          <p:cNvSpPr>
            <a:spLocks noGrp="1"/>
          </p:cNvSpPr>
          <p:nvPr>
            <p:ph type="subTitle" idx="1"/>
          </p:nvPr>
        </p:nvSpPr>
        <p:spPr>
          <a:xfrm>
            <a:off x="6553200" y="4218267"/>
            <a:ext cx="5004000" cy="1613786"/>
          </a:xfrm>
        </p:spPr>
        <p:txBody>
          <a:bodyPr>
            <a:normAutofit fontScale="92500" lnSpcReduction="20000"/>
          </a:bodyPr>
          <a:lstStyle/>
          <a:p>
            <a:r>
              <a:rPr lang="nl-NL" dirty="0"/>
              <a:t>Luuk Spee</a:t>
            </a:r>
          </a:p>
          <a:p>
            <a:endParaRPr lang="nl-NL" dirty="0"/>
          </a:p>
          <a:p>
            <a:r>
              <a:rPr lang="nl-NL" dirty="0" err="1"/>
              <a:t>Lean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Green </a:t>
            </a:r>
            <a:r>
              <a:rPr lang="nl-NL" dirty="0" err="1"/>
              <a:t>Summit</a:t>
            </a:r>
            <a:r>
              <a:rPr lang="nl-NL" dirty="0"/>
              <a:t> 2025</a:t>
            </a:r>
          </a:p>
          <a:p>
            <a:r>
              <a:rPr lang="nl-NL" dirty="0"/>
              <a:t>26 november 2025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9" name="Tijdelijke aanduiding voor afbeelding 8"/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8" r="20317" b="-1"/>
          <a:stretch/>
        </p:blipFill>
        <p:spPr>
          <a:xfrm>
            <a:off x="20" y="10"/>
            <a:ext cx="6099155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51954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05F4F18-E87D-1D0A-CF2B-11D757C51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De start van de vrachtwagenheffing is gepland op 1 juli 2026</a:t>
            </a:r>
          </a:p>
          <a:p>
            <a:r>
              <a:rPr lang="nl-NL" dirty="0"/>
              <a:t>Binnen- en buitenlandse vrachtwagens betalen dan per gereden kilometer </a:t>
            </a:r>
          </a:p>
          <a:p>
            <a:pPr lvl="1"/>
            <a:r>
              <a:rPr lang="nl-NL" dirty="0"/>
              <a:t>Hoe lager de </a:t>
            </a:r>
            <a:r>
              <a:rPr lang="nl-NL" u="sng" dirty="0"/>
              <a:t>uitstoot</a:t>
            </a:r>
            <a:r>
              <a:rPr lang="nl-NL" dirty="0"/>
              <a:t> en het </a:t>
            </a:r>
            <a:r>
              <a:rPr lang="nl-NL" u="sng" dirty="0"/>
              <a:t>gewicht</a:t>
            </a:r>
            <a:r>
              <a:rPr lang="nl-NL" dirty="0"/>
              <a:t>, hoe lager het tarief</a:t>
            </a:r>
          </a:p>
          <a:p>
            <a:pPr lvl="1"/>
            <a:r>
              <a:rPr lang="nl-NL" dirty="0"/>
              <a:t>Gemiddelde tarief is 19.1 cent (prijspeil 2026)</a:t>
            </a:r>
          </a:p>
          <a:p>
            <a:r>
              <a:rPr lang="nl-NL" dirty="0"/>
              <a:t>MRB wordt verlaagd en Eurovignet verdwijnt in Nederland</a:t>
            </a:r>
          </a:p>
          <a:p>
            <a:r>
              <a:rPr lang="nl-NL" dirty="0"/>
              <a:t>Registratie </a:t>
            </a:r>
            <a:r>
              <a:rPr lang="nl-NL" dirty="0" err="1"/>
              <a:t>km’s</a:t>
            </a:r>
            <a:r>
              <a:rPr lang="nl-NL" dirty="0"/>
              <a:t> gebeurt met boordapparatuur en betaling via dienstaanbieders</a:t>
            </a:r>
          </a:p>
          <a:p>
            <a:pPr lvl="1"/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B07DB11-CC94-65BB-3A84-B562007AD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 het kort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1368668-476F-73A0-24F8-E4BDE17A0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1391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578FCA-7410-2E9C-7664-D948394BE7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000" y="2289600"/>
            <a:ext cx="5005388" cy="3935413"/>
          </a:xfrm>
        </p:spPr>
        <p:txBody>
          <a:bodyPr>
            <a:normAutofit fontScale="85000" lnSpcReduction="20000"/>
          </a:bodyPr>
          <a:lstStyle/>
          <a:p>
            <a:endParaRPr lang="nl-NL" sz="2000" dirty="0"/>
          </a:p>
          <a:p>
            <a:r>
              <a:rPr lang="nl-NL" sz="2200" dirty="0"/>
              <a:t>Zie vrachtwagenheffing.nl </a:t>
            </a:r>
          </a:p>
          <a:p>
            <a:pPr lvl="1"/>
            <a:r>
              <a:rPr lang="nl-NL" sz="1900" dirty="0"/>
              <a:t>Tabel met alle tarieven</a:t>
            </a:r>
          </a:p>
          <a:p>
            <a:pPr lvl="1"/>
            <a:r>
              <a:rPr lang="nl-NL" sz="1900" dirty="0"/>
              <a:t>Hulpmiddel voor bepalen tarief</a:t>
            </a:r>
          </a:p>
          <a:p>
            <a:pPr lvl="1"/>
            <a:endParaRPr lang="nl-NL" sz="1600" dirty="0"/>
          </a:p>
          <a:p>
            <a:r>
              <a:rPr lang="nl-NL" sz="2200" dirty="0"/>
              <a:t>Voorbeelden:</a:t>
            </a:r>
          </a:p>
          <a:p>
            <a:pPr lvl="1"/>
            <a:r>
              <a:rPr lang="nl-NL" sz="1900" b="1" dirty="0"/>
              <a:t>€ 0.349</a:t>
            </a:r>
            <a:r>
              <a:rPr lang="nl-NL" sz="1900" dirty="0"/>
              <a:t> per km voor een Euro 3 vrachtwagen met een technische maximummassa van &gt; 32 ton</a:t>
            </a:r>
            <a:endParaRPr lang="nl-NL" sz="1900" b="1" dirty="0"/>
          </a:p>
          <a:p>
            <a:pPr lvl="1"/>
            <a:r>
              <a:rPr lang="nl-NL" sz="1900" b="1" dirty="0"/>
              <a:t>€ 0.201</a:t>
            </a:r>
            <a:r>
              <a:rPr lang="nl-NL" sz="1900" dirty="0"/>
              <a:t> per km voor een Euro 6 vrachtwagen met een technische maximummassa van &gt; 32 ton</a:t>
            </a:r>
            <a:endParaRPr lang="nl-NL" sz="1900" b="1" dirty="0"/>
          </a:p>
          <a:p>
            <a:pPr lvl="1"/>
            <a:r>
              <a:rPr lang="nl-NL" sz="1900" b="1" dirty="0"/>
              <a:t>€ 0.038</a:t>
            </a:r>
            <a:r>
              <a:rPr lang="nl-NL" sz="1900" dirty="0"/>
              <a:t> per km voor een emissievrije vrachtwagen met een technische maximummassa van &gt; 32 ton</a:t>
            </a:r>
            <a:endParaRPr lang="nl-NL" sz="1900" b="1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FC1C832D-14E1-483E-9533-31971CA1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206" y="1051200"/>
            <a:ext cx="5004594" cy="948047"/>
          </a:xfrm>
        </p:spPr>
        <p:txBody>
          <a:bodyPr anchor="b">
            <a:normAutofit/>
          </a:bodyPr>
          <a:lstStyle/>
          <a:p>
            <a:r>
              <a:rPr lang="nl-NL" sz="3100" dirty="0"/>
              <a:t>Voorgestelde tarieven (prijspeil 2026)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D02EE4A-966C-607D-23CE-DC357DB3AC40}"/>
              </a:ext>
            </a:extLst>
          </p:cNvPr>
          <p:cNvSpPr>
            <a:spLocks noGrp="1"/>
          </p:cNvSpPr>
          <p:nvPr>
            <p:ph type="dt" sz="half" idx="25"/>
          </p:nvPr>
        </p:nvSpPr>
        <p:spPr>
          <a:xfrm>
            <a:off x="635000" y="6543488"/>
            <a:ext cx="5003800" cy="264272"/>
          </a:xfrm>
        </p:spPr>
        <p:txBody>
          <a:bodyPr/>
          <a:lstStyle/>
          <a:p>
            <a:endParaRPr lang="nl-NL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1D79E6E1-2D38-D56A-4CB0-43BDD5ADD45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635000" y="6221413"/>
            <a:ext cx="5003800" cy="322075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589383B-5785-41B0-A8AD-1ACC31342C6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6553199" y="6221413"/>
            <a:ext cx="5005389" cy="322075"/>
          </a:xfrm>
        </p:spPr>
        <p:txBody>
          <a:bodyPr anchor="b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11" name="Picture 10" descr="Brandweerauto geparkeerd in een kazerne">
            <a:extLst>
              <a:ext uri="{FF2B5EF4-FFF2-40B4-BE49-F238E27FC236}">
                <a16:creationId xmlns:a16="http://schemas.microsoft.com/office/drawing/2014/main" id="{BB5BB6F2-58F8-12E6-34A4-3ED3F5172C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265" r="17422" b="-1"/>
          <a:stretch>
            <a:fillRect/>
          </a:stretch>
        </p:blipFill>
        <p:spPr>
          <a:xfrm>
            <a:off x="6096000" y="-2381"/>
            <a:ext cx="6096000" cy="6860381"/>
          </a:xfrm>
          <a:custGeom>
            <a:avLst/>
            <a:gdLst>
              <a:gd name="connsiteX0" fmla="*/ 235800 w 6096000"/>
              <a:gd name="connsiteY0" fmla="*/ 0 h 6860381"/>
              <a:gd name="connsiteX1" fmla="*/ 6096000 w 6096000"/>
              <a:gd name="connsiteY1" fmla="*/ 0 h 6860381"/>
              <a:gd name="connsiteX2" fmla="*/ 6096000 w 6096000"/>
              <a:gd name="connsiteY2" fmla="*/ 6860381 h 6860381"/>
              <a:gd name="connsiteX3" fmla="*/ 0 w 6096000"/>
              <a:gd name="connsiteY3" fmla="*/ 6860381 h 6860381"/>
              <a:gd name="connsiteX4" fmla="*/ 0 w 6096000"/>
              <a:gd name="connsiteY4" fmla="*/ 711581 h 6860381"/>
              <a:gd name="connsiteX5" fmla="*/ 235800 w 6096000"/>
              <a:gd name="connsiteY5" fmla="*/ 711581 h 6860381"/>
              <a:gd name="connsiteX6" fmla="*/ 235800 w 6096000"/>
              <a:gd name="connsiteY6" fmla="*/ 2381 h 686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60381">
                <a:moveTo>
                  <a:pt x="235800" y="0"/>
                </a:moveTo>
                <a:lnTo>
                  <a:pt x="6096000" y="0"/>
                </a:lnTo>
                <a:lnTo>
                  <a:pt x="6096000" y="6860381"/>
                </a:lnTo>
                <a:lnTo>
                  <a:pt x="0" y="6860381"/>
                </a:lnTo>
                <a:lnTo>
                  <a:pt x="0" y="711581"/>
                </a:lnTo>
                <a:lnTo>
                  <a:pt x="235800" y="711581"/>
                </a:lnTo>
                <a:lnTo>
                  <a:pt x="235800" y="2381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941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9C236A09-FE28-9ADE-EA09-E2E6BDF168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nl-NL" dirty="0"/>
              <a:t>Vrachtwagenheffing op:</a:t>
            </a:r>
          </a:p>
          <a:p>
            <a:pPr lvl="1"/>
            <a:r>
              <a:rPr lang="nl-NL" dirty="0"/>
              <a:t>bijna alle snelwegen </a:t>
            </a:r>
          </a:p>
          <a:p>
            <a:pPr lvl="1"/>
            <a:r>
              <a:rPr lang="nl-NL" dirty="0"/>
              <a:t>enkele provinciale en gemeentelijke hoofdwegen</a:t>
            </a:r>
          </a:p>
          <a:p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16F114B-7E39-3A05-8204-77FBDA8B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Heffingsnetwerk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1E3AD8-866F-ABC5-738E-4A4429A0B1A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C3BDA745-6544-4315-1AEF-6C81DD075FCC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2" b="430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6719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350000" imgH="6350000" progId="TCLayout.ActiveDocument.1">
                  <p:embed/>
                </p:oleObj>
              </mc:Choice>
              <mc:Fallback>
                <p:oleObj name="think-cell Slide" r:id="rId4" imgW="6350000" imgH="6350000" progId="TCLayout.ActiveDocument.1">
                  <p:embed/>
                  <p:pic>
                    <p:nvPicPr>
                      <p:cNvPr id="7" name="Object 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jdelijke aanduiding voor dia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8DCDCE7-CBA5-48C8-98BE-872D835EB9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Terugsluis</a:t>
            </a:r>
          </a:p>
        </p:txBody>
      </p:sp>
      <p:pic>
        <p:nvPicPr>
          <p:cNvPr id="19" name="Tijdelijke aanduiding voor afbeelding 18">
            <a:extLst>
              <a:ext uri="{FF2B5EF4-FFF2-40B4-BE49-F238E27FC236}">
                <a16:creationId xmlns:a16="http://schemas.microsoft.com/office/drawing/2014/main" id="{524EA5F7-A9AE-4102-6606-93B67ED1831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" b="4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089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:mv="urn:schemas-microsoft-com:mac:vml"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4">
            <a:extLst>
              <a:ext uri="{FF2B5EF4-FFF2-40B4-BE49-F238E27FC236}">
                <a16:creationId xmlns:a16="http://schemas.microsoft.com/office/drawing/2014/main" id="{A5C3E984-5D77-ACEE-790E-095B199647D9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" r="2402"/>
          <a:stretch>
            <a:fillRect/>
          </a:stretch>
        </p:blipFill>
        <p:spPr/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6EF28D2-2CAC-C8D0-0F6A-E6D3F10AE2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l-NL" dirty="0"/>
              <a:t>Netto-opbrengst heffing naar innovatie en verduurzaming vervoerssector</a:t>
            </a:r>
          </a:p>
          <a:p>
            <a:r>
              <a:rPr lang="nl-NL" dirty="0"/>
              <a:t>Na overleg met </a:t>
            </a:r>
            <a:r>
              <a:rPr lang="nl-NL" dirty="0" err="1"/>
              <a:t>transport-sector</a:t>
            </a:r>
            <a:r>
              <a:rPr lang="nl-NL" dirty="0"/>
              <a:t>: </a:t>
            </a:r>
            <a:r>
              <a:rPr lang="nl-NL" dirty="0" err="1"/>
              <a:t>evofenedex</a:t>
            </a:r>
            <a:r>
              <a:rPr lang="nl-NL" dirty="0"/>
              <a:t>, TLN en VERN</a:t>
            </a:r>
          </a:p>
          <a:p>
            <a:r>
              <a:rPr lang="nl-NL" dirty="0"/>
              <a:t>Stimuleringspakket      2024-2025: november 2023</a:t>
            </a:r>
          </a:p>
          <a:p>
            <a:r>
              <a:rPr lang="nl-NL" dirty="0"/>
              <a:t>Meerjarenprogramma   2026-2030: oktober 2024</a:t>
            </a:r>
          </a:p>
          <a:p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1C31FB5-B486-6FB5-4591-90D87BED5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Terugsluis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E488AB-C157-BDED-7B00-72D314C6DCA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E2CAD714-F82E-A996-468B-7A45D32B7880}"/>
              </a:ext>
            </a:extLst>
          </p:cNvPr>
          <p:cNvSpPr txBox="1"/>
          <p:nvPr/>
        </p:nvSpPr>
        <p:spPr>
          <a:xfrm>
            <a:off x="6094412" y="6231516"/>
            <a:ext cx="6094476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Ondertekening Bestuursovereenkomst (2021)</a:t>
            </a:r>
          </a:p>
        </p:txBody>
      </p:sp>
    </p:spTree>
    <p:extLst>
      <p:ext uri="{BB962C8B-B14F-4D97-AF65-F5344CB8AC3E}">
        <p14:creationId xmlns:p14="http://schemas.microsoft.com/office/powerpoint/2010/main" val="1817314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ijdelijke aanduiding voor inhoud 11">
            <a:extLst>
              <a:ext uri="{FF2B5EF4-FFF2-40B4-BE49-F238E27FC236}">
                <a16:creationId xmlns:a16="http://schemas.microsoft.com/office/drawing/2014/main" id="{74505C93-A6C6-6589-83BA-5A2F6BCAC4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029347"/>
              </p:ext>
            </p:extLst>
          </p:nvPr>
        </p:nvGraphicFramePr>
        <p:xfrm>
          <a:off x="1903804" y="781065"/>
          <a:ext cx="7777128" cy="5601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BBEE75-7E9C-F480-760B-30FD55CD7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5E17245-A7D2-715B-D5A6-BB7B7874D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8BF42C3-628D-2BBF-FD6C-AC12EA0D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501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911480C-70EF-0CBF-33B3-9E020F881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0" y="2289484"/>
            <a:ext cx="10923588" cy="4416115"/>
          </a:xfrm>
        </p:spPr>
        <p:txBody>
          <a:bodyPr>
            <a:normAutofit/>
          </a:bodyPr>
          <a:lstStyle/>
          <a:p>
            <a:r>
              <a:rPr lang="nl-NL" sz="2000" dirty="0"/>
              <a:t>De begrote </a:t>
            </a:r>
            <a:r>
              <a:rPr lang="nl-NL" sz="2000" b="1" dirty="0"/>
              <a:t>opbrengsten</a:t>
            </a:r>
            <a:r>
              <a:rPr lang="nl-NL" sz="2000" dirty="0"/>
              <a:t> van de heffing zijn ruim 1 miljard per jaar (eerste jaren)</a:t>
            </a:r>
          </a:p>
          <a:p>
            <a:r>
              <a:rPr lang="nl-NL" sz="2000" dirty="0"/>
              <a:t>Deze worden verminderd met de </a:t>
            </a:r>
            <a:r>
              <a:rPr lang="nl-NL" sz="2000" b="1" dirty="0"/>
              <a:t>fiscale derving </a:t>
            </a:r>
            <a:r>
              <a:rPr lang="nl-NL" sz="2000" dirty="0"/>
              <a:t>(afgedragen aan het Ministerie van Financiën)</a:t>
            </a:r>
          </a:p>
          <a:p>
            <a:pPr lvl="1"/>
            <a:r>
              <a:rPr lang="nl-NL" sz="1800" dirty="0"/>
              <a:t>Accijnsderving</a:t>
            </a:r>
          </a:p>
          <a:p>
            <a:pPr lvl="1"/>
            <a:r>
              <a:rPr lang="nl-NL" sz="1800" dirty="0"/>
              <a:t>Beëindiging Eurovignet</a:t>
            </a:r>
          </a:p>
          <a:p>
            <a:pPr lvl="1"/>
            <a:r>
              <a:rPr lang="nl-NL" sz="1800" dirty="0"/>
              <a:t>Verlaging van de Motorrijtuigenbelasting</a:t>
            </a:r>
            <a:endParaRPr lang="nl-NL" dirty="0"/>
          </a:p>
          <a:p>
            <a:r>
              <a:rPr lang="nl-NL" sz="2000" dirty="0"/>
              <a:t>Ook </a:t>
            </a:r>
            <a:r>
              <a:rPr lang="nl-NL" sz="2000" b="1" dirty="0"/>
              <a:t>realisatiekosten</a:t>
            </a:r>
            <a:r>
              <a:rPr lang="nl-NL" sz="2000" dirty="0"/>
              <a:t> worden de eerste 4 jaren na invoering terugbetaald uit de opbrengsten.</a:t>
            </a:r>
            <a:r>
              <a:rPr lang="nl-NL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nl-NL" sz="2000" dirty="0"/>
              <a:t>De jaarlijkse </a:t>
            </a:r>
            <a:r>
              <a:rPr lang="nl-NL" sz="2000" b="1" dirty="0"/>
              <a:t>exploitatiekosten</a:t>
            </a:r>
            <a:r>
              <a:rPr lang="nl-NL" sz="2000" dirty="0"/>
              <a:t> voor het uitvoeren van de heffing worden ook betaald vanuit de opbrengsten </a:t>
            </a:r>
          </a:p>
          <a:p>
            <a:r>
              <a:rPr lang="nl-NL" sz="2000" dirty="0"/>
              <a:t>De </a:t>
            </a:r>
            <a:r>
              <a:rPr lang="nl-NL" sz="2000" b="1" dirty="0"/>
              <a:t>netto-opbrengst</a:t>
            </a:r>
            <a:r>
              <a:rPr lang="nl-NL" sz="2000" dirty="0"/>
              <a:t> is de </a:t>
            </a:r>
            <a:r>
              <a:rPr lang="nl-NL" sz="2000" b="1" dirty="0"/>
              <a:t>terugsluis, </a:t>
            </a:r>
            <a:r>
              <a:rPr lang="nl-NL" sz="2000" dirty="0"/>
              <a:t>voor verduurzaming en innovatie sector</a:t>
            </a:r>
            <a:r>
              <a:rPr lang="nl-NL" sz="2000" b="1" dirty="0"/>
              <a:t> </a:t>
            </a: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375793EE-0ABF-72F6-207F-E89DEA0027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Opbrengsten en kosten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F60173B-E58C-B2B4-BFDD-0FB272DC1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027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DD40D3-77A2-EAC7-D57B-9981A74B47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A7F763C-85AF-7071-9469-6D7D1B04E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Budget Meerjarenprogramma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7D0F31B-E7A5-F2F8-74C8-7A209347D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2255106"/>
            <a:ext cx="9701858" cy="460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30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voertuig, transport, Landvoertuig, tekst&#10;&#10;Automatisch gegenereerde beschrijving">
            <a:extLst>
              <a:ext uri="{FF2B5EF4-FFF2-40B4-BE49-F238E27FC236}">
                <a16:creationId xmlns:a16="http://schemas.microsoft.com/office/drawing/2014/main" id="{9D785CC3-615A-F492-978C-BA61DF9BA9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4" r="33864"/>
          <a:stretch/>
        </p:blipFill>
        <p:spPr>
          <a:xfrm>
            <a:off x="0" y="0"/>
            <a:ext cx="6098242" cy="6858000"/>
          </a:xfr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05037C-7A7B-EB28-3A91-D6CABC58DE8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8" name="Titel 9">
            <a:extLst>
              <a:ext uri="{FF2B5EF4-FFF2-40B4-BE49-F238E27FC236}">
                <a16:creationId xmlns:a16="http://schemas.microsoft.com/office/drawing/2014/main" id="{8F47B2AE-C281-DD6D-158B-30C94331A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9" y="572458"/>
            <a:ext cx="5003800" cy="947738"/>
          </a:xfrm>
        </p:spPr>
        <p:txBody>
          <a:bodyPr>
            <a:normAutofit fontScale="90000"/>
          </a:bodyPr>
          <a:lstStyle/>
          <a:p>
            <a:r>
              <a:rPr lang="nl-NL" dirty="0"/>
              <a:t>Stimuleren emissievrij vrachtvervoer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7135DBFE-449E-F488-8FF4-F7D67F05C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53199" y="1755921"/>
            <a:ext cx="5334000" cy="4626529"/>
          </a:xfrm>
        </p:spPr>
        <p:txBody>
          <a:bodyPr>
            <a:normAutofit fontScale="85000" lnSpcReduction="20000"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ct val="80000"/>
              <a:buFont typeface="Verdana" panose="020B0604030504040204" pitchFamily="34" charset="0"/>
              <a:buChar char="›"/>
              <a:tabLst/>
              <a:defRPr/>
            </a:pPr>
            <a:r>
              <a:rPr kumimoji="0" lang="nl-NL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Aanschafsubsidie Zero-Emissie Trucks (</a:t>
            </a:r>
            <a:r>
              <a:rPr kumimoji="0" lang="nl-NL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AanZET</a:t>
            </a:r>
            <a:r>
              <a:rPr kumimoji="0" lang="nl-NL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)</a:t>
            </a:r>
            <a:endParaRPr lang="nl-NL" dirty="0"/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sz="1900" dirty="0"/>
              <a:t>30 september 2025 en Q1 2026</a:t>
            </a:r>
            <a:br>
              <a:rPr lang="nl-NL" sz="1900" dirty="0"/>
            </a:br>
            <a:r>
              <a:rPr lang="nl-NL" sz="1900" dirty="0"/>
              <a:t> </a:t>
            </a:r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Subsidieregeling Private Laadinfrastructuur (</a:t>
            </a:r>
            <a:r>
              <a:rPr lang="nl-NL" dirty="0" err="1"/>
              <a:t>SPriLa</a:t>
            </a:r>
            <a:r>
              <a:rPr lang="nl-NL" dirty="0"/>
              <a:t>)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Q1 2026</a:t>
            </a:r>
            <a:br>
              <a:rPr lang="nl-NL" dirty="0"/>
            </a:br>
            <a:endParaRPr lang="nl-NL" dirty="0"/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Subsidieregeling Waterstof in Mobiliteit (SWIM)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Q2 2026</a:t>
            </a:r>
            <a:br>
              <a:rPr lang="nl-NL" dirty="0"/>
            </a:br>
            <a:endParaRPr lang="nl-NL" dirty="0"/>
          </a:p>
          <a:p>
            <a:pPr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dirty="0"/>
              <a:t>Electric Road Systems</a:t>
            </a:r>
          </a:p>
          <a:p>
            <a:pPr lvl="1">
              <a:lnSpc>
                <a:spcPct val="100000"/>
              </a:lnSpc>
              <a:buFont typeface="Verdana" panose="020B0604030504040204" pitchFamily="34" charset="0"/>
              <a:buChar char="›"/>
            </a:pPr>
            <a:r>
              <a:rPr lang="nl-NL" sz="2100" dirty="0"/>
              <a:t>Verkenning naar bovenleiding op twee corridors naar DL en BE.</a:t>
            </a:r>
          </a:p>
        </p:txBody>
      </p:sp>
    </p:spTree>
    <p:extLst>
      <p:ext uri="{BB962C8B-B14F-4D97-AF65-F5344CB8AC3E}">
        <p14:creationId xmlns:p14="http://schemas.microsoft.com/office/powerpoint/2010/main" val="549572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1B782E93-38F9-F73A-C161-48F4F5B179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/>
              <a:t>Vijf maatregelen:</a:t>
            </a:r>
          </a:p>
          <a:p>
            <a:pPr marL="457200" indent="-457200">
              <a:lnSpc>
                <a:spcPct val="100000"/>
              </a:lnSpc>
              <a:buFont typeface="+mj-lt"/>
              <a:buAutoNum type="alphaUcPeriod"/>
            </a:pPr>
            <a:r>
              <a:rPr lang="nl-NL" dirty="0"/>
              <a:t>Meten &amp; verbeteren CO</a:t>
            </a:r>
            <a:r>
              <a:rPr lang="nl-NL" sz="2400" baseline="-25000" dirty="0">
                <a:effectLst/>
              </a:rPr>
              <a:t>2</a:t>
            </a:r>
            <a:r>
              <a:rPr lang="nl-NL" dirty="0"/>
              <a:t>-emissies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Subsidieregeling Samenwerking In de Logistieke Keten (</a:t>
            </a:r>
            <a:r>
              <a:rPr lang="nl-NL" dirty="0" err="1"/>
              <a:t>SiLK</a:t>
            </a:r>
            <a:r>
              <a:rPr lang="nl-NL" dirty="0"/>
              <a:t>)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Onderzoeken toelating Super-</a:t>
            </a:r>
            <a:r>
              <a:rPr lang="nl-NL" dirty="0" err="1"/>
              <a:t>EcoCombi</a:t>
            </a:r>
            <a:r>
              <a:rPr lang="nl-NL" dirty="0"/>
              <a:t> (SEC)</a:t>
            </a:r>
          </a:p>
          <a:p>
            <a:pPr marL="457200" indent="-457200">
              <a:buFont typeface="+mj-lt"/>
              <a:buAutoNum type="alphaUcPeriod"/>
            </a:pPr>
            <a:r>
              <a:rPr lang="nl-NL" dirty="0"/>
              <a:t>Inrichten Expertisehuis Logistiek</a:t>
            </a:r>
          </a:p>
          <a:p>
            <a:pPr marL="457200" indent="-457200">
              <a:lnSpc>
                <a:spcPct val="110000"/>
              </a:lnSpc>
              <a:buFont typeface="+mj-lt"/>
              <a:buAutoNum type="alphaUcPeriod"/>
            </a:pPr>
            <a:r>
              <a:rPr lang="nl-NL" dirty="0"/>
              <a:t>Digitaliseren midden- en kleinbedrijf (mkb)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929957C2-3469-CF3B-F553-2FC189DD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Logistieke efficiëntie</a:t>
            </a:r>
          </a:p>
        </p:txBody>
      </p:sp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DA9A1CB2-2AAF-1C99-57E9-8BCC5BA3535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3" r="20363"/>
          <a:stretch/>
        </p:blipFill>
        <p:spPr/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E9F55F2-5AD3-E8BF-2020-BA733D90446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013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5C20D-0B7B-BBE5-63F0-35C557590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hoek 30">
            <a:extLst>
              <a:ext uri="{FF2B5EF4-FFF2-40B4-BE49-F238E27FC236}">
                <a16:creationId xmlns:a16="http://schemas.microsoft.com/office/drawing/2014/main" id="{C47F5F3C-DC5A-9C2F-D9AC-5FD4CD9F0017}"/>
              </a:ext>
            </a:extLst>
          </p:cNvPr>
          <p:cNvSpPr/>
          <p:nvPr/>
        </p:nvSpPr>
        <p:spPr>
          <a:xfrm>
            <a:off x="3138091" y="6018467"/>
            <a:ext cx="2017251" cy="289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Samen verbeteren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9ABCFE5D-570A-019F-977F-AB811EA48609}"/>
              </a:ext>
            </a:extLst>
          </p:cNvPr>
          <p:cNvSpPr/>
          <p:nvPr/>
        </p:nvSpPr>
        <p:spPr>
          <a:xfrm>
            <a:off x="3138091" y="5592349"/>
            <a:ext cx="2017251" cy="289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Inzicht op orderniveau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13148FEA-7A6E-D79D-5B18-08C6A4A2F6B3}"/>
              </a:ext>
            </a:extLst>
          </p:cNvPr>
          <p:cNvSpPr/>
          <p:nvPr/>
        </p:nvSpPr>
        <p:spPr>
          <a:xfrm>
            <a:off x="757084" y="6225834"/>
            <a:ext cx="2017251" cy="289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Verdiepen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1E58093A-7531-6D4D-10B8-8F307DCD890A}"/>
              </a:ext>
            </a:extLst>
          </p:cNvPr>
          <p:cNvSpPr/>
          <p:nvPr/>
        </p:nvSpPr>
        <p:spPr>
          <a:xfrm>
            <a:off x="761157" y="5805126"/>
            <a:ext cx="2017251" cy="289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Continue zelf verbeteren</a:t>
            </a:r>
            <a:endParaRPr kumimoji="0" lang="nl-NL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BC631B39-31E7-5789-BE80-5DE332E3220B}"/>
              </a:ext>
            </a:extLst>
          </p:cNvPr>
          <p:cNvSpPr/>
          <p:nvPr/>
        </p:nvSpPr>
        <p:spPr>
          <a:xfrm>
            <a:off x="765278" y="5374586"/>
            <a:ext cx="2017251" cy="2895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CO₂-jaarrapportage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E8537868-6D83-E138-2499-DD27D73D1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090" y="249930"/>
            <a:ext cx="5004594" cy="948047"/>
          </a:xfrm>
        </p:spPr>
        <p:txBody>
          <a:bodyPr>
            <a:normAutofit fontScale="90000"/>
          </a:bodyPr>
          <a:lstStyle/>
          <a:p>
            <a:r>
              <a:rPr lang="nl-NL" dirty="0"/>
              <a:t>Meten en verbeteren CO2-Emissies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8BEF6F-CA68-654F-551C-7BE62EE16EA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A0A6AF-03C5-477E-939A-E28F7E7F05EA}" type="slidenum">
              <a:rPr kumimoji="0" lang="nl-NL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6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05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6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EB602C5E-5AB4-EA86-8E65-B74DF9F3B3E6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27439544-1B29-5CD7-1D3C-18908266F6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9834" y="1357015"/>
            <a:ext cx="5490038" cy="3979775"/>
          </a:xfrm>
        </p:spPr>
        <p:txBody>
          <a:bodyPr>
            <a:normAutofit/>
          </a:bodyPr>
          <a:lstStyle/>
          <a:p>
            <a:pPr marL="313200" lvl="1" indent="0">
              <a:lnSpc>
                <a:spcPct val="110000"/>
              </a:lnSpc>
              <a:buNone/>
            </a:pPr>
            <a:r>
              <a:rPr lang="nl-NL" dirty="0"/>
              <a:t>Sinds 25 september live: www.CO2meter.nu</a:t>
            </a:r>
          </a:p>
          <a:p>
            <a:pPr marL="630000" lvl="2" indent="0">
              <a:lnSpc>
                <a:spcPct val="110000"/>
              </a:lnSpc>
              <a:buNone/>
            </a:pPr>
            <a:r>
              <a:rPr lang="nl-NL" dirty="0"/>
              <a:t>- 	Logistieke ondernemers kunnen 	zich hier aanmelden voor 	ondersteuning binnen het 	programma.</a:t>
            </a:r>
          </a:p>
          <a:p>
            <a:pPr lvl="1">
              <a:lnSpc>
                <a:spcPct val="110000"/>
              </a:lnSpc>
            </a:pPr>
            <a:endParaRPr lang="nl-NL" dirty="0"/>
          </a:p>
          <a:p>
            <a:pPr lvl="1">
              <a:lnSpc>
                <a:spcPct val="110000"/>
              </a:lnSpc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9706F9B-43AB-91EF-AC43-12C6EFAEA60B}"/>
              </a:ext>
            </a:extLst>
          </p:cNvPr>
          <p:cNvSpPr txBox="1"/>
          <p:nvPr/>
        </p:nvSpPr>
        <p:spPr>
          <a:xfrm>
            <a:off x="765278" y="3491924"/>
            <a:ext cx="500459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Doel: 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sis MT Pro Black" panose="020F0502020204030204" pitchFamily="18" charset="0"/>
                <a:ea typeface="+mn-ea"/>
                <a:cs typeface="+mn-cs"/>
              </a:rPr>
              <a:t>700-800 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bedrijven ondersteunen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06128B8-BE19-7CA5-19DC-E2934159D8A0}"/>
              </a:ext>
            </a:extLst>
          </p:cNvPr>
          <p:cNvSpPr txBox="1"/>
          <p:nvPr/>
        </p:nvSpPr>
        <p:spPr>
          <a:xfrm>
            <a:off x="755446" y="4277706"/>
            <a:ext cx="610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sis MT Pro Black" panose="020F0502020204030204" pitchFamily="18" charset="0"/>
                <a:ea typeface="+mn-ea"/>
                <a:cs typeface="+mn-cs"/>
              </a:rPr>
              <a:t>35 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bedrijven doen al mee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E2326F2F-225D-A150-B934-373A4A730BE1}"/>
              </a:ext>
            </a:extLst>
          </p:cNvPr>
          <p:cNvSpPr txBox="1"/>
          <p:nvPr/>
        </p:nvSpPr>
        <p:spPr>
          <a:xfrm>
            <a:off x="765278" y="4701241"/>
            <a:ext cx="610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Programma bestaat uit 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sis MT Pro Black" panose="020F0502020204030204" pitchFamily="18" charset="0"/>
                <a:ea typeface="+mn-ea"/>
                <a:cs typeface="+mn-cs"/>
              </a:rPr>
              <a:t>5 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stappen:</a:t>
            </a: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2A652D33-85DB-7A7D-1546-D0DA931F8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194" y="2054293"/>
            <a:ext cx="6105832" cy="3609854"/>
          </a:xfrm>
          <a:prstGeom prst="rect">
            <a:avLst/>
          </a:prstGeom>
        </p:spPr>
      </p:pic>
      <p:sp>
        <p:nvSpPr>
          <p:cNvPr id="22" name="Zeshoek 21">
            <a:extLst>
              <a:ext uri="{FF2B5EF4-FFF2-40B4-BE49-F238E27FC236}">
                <a16:creationId xmlns:a16="http://schemas.microsoft.com/office/drawing/2014/main" id="{848B3899-EA01-350F-DC41-2FAE6A89708F}"/>
              </a:ext>
            </a:extLst>
          </p:cNvPr>
          <p:cNvSpPr/>
          <p:nvPr/>
        </p:nvSpPr>
        <p:spPr>
          <a:xfrm>
            <a:off x="2611284" y="5374586"/>
            <a:ext cx="326103" cy="289561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23" name="Zeshoek 22">
            <a:extLst>
              <a:ext uri="{FF2B5EF4-FFF2-40B4-BE49-F238E27FC236}">
                <a16:creationId xmlns:a16="http://schemas.microsoft.com/office/drawing/2014/main" id="{69BC7954-98F6-FC78-068B-351D670B4B82}"/>
              </a:ext>
            </a:extLst>
          </p:cNvPr>
          <p:cNvSpPr/>
          <p:nvPr/>
        </p:nvSpPr>
        <p:spPr>
          <a:xfrm>
            <a:off x="2941472" y="5592349"/>
            <a:ext cx="326103" cy="289561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24" name="Zeshoek 23">
            <a:extLst>
              <a:ext uri="{FF2B5EF4-FFF2-40B4-BE49-F238E27FC236}">
                <a16:creationId xmlns:a16="http://schemas.microsoft.com/office/drawing/2014/main" id="{B564D461-DF99-6C2B-51F9-223FA1D45556}"/>
              </a:ext>
            </a:extLst>
          </p:cNvPr>
          <p:cNvSpPr/>
          <p:nvPr/>
        </p:nvSpPr>
        <p:spPr>
          <a:xfrm>
            <a:off x="2611284" y="5800705"/>
            <a:ext cx="326103" cy="289561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25" name="Zeshoek 24">
            <a:extLst>
              <a:ext uri="{FF2B5EF4-FFF2-40B4-BE49-F238E27FC236}">
                <a16:creationId xmlns:a16="http://schemas.microsoft.com/office/drawing/2014/main" id="{B809FD9C-DEE3-7EEC-AD23-741C599B8DC7}"/>
              </a:ext>
            </a:extLst>
          </p:cNvPr>
          <p:cNvSpPr/>
          <p:nvPr/>
        </p:nvSpPr>
        <p:spPr>
          <a:xfrm>
            <a:off x="2941472" y="6018468"/>
            <a:ext cx="326103" cy="289561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</a:p>
        </p:txBody>
      </p:sp>
      <p:sp>
        <p:nvSpPr>
          <p:cNvPr id="26" name="Zeshoek 25">
            <a:extLst>
              <a:ext uri="{FF2B5EF4-FFF2-40B4-BE49-F238E27FC236}">
                <a16:creationId xmlns:a16="http://schemas.microsoft.com/office/drawing/2014/main" id="{C7CD9E23-64D0-2D91-5F7D-FE9CEA213296}"/>
              </a:ext>
            </a:extLst>
          </p:cNvPr>
          <p:cNvSpPr/>
          <p:nvPr/>
        </p:nvSpPr>
        <p:spPr>
          <a:xfrm>
            <a:off x="2611284" y="6221413"/>
            <a:ext cx="326103" cy="289561"/>
          </a:xfrm>
          <a:prstGeom prst="hexagon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57449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A0A6AF-03C5-477E-939A-E28F7E7F05EA}" type="slidenum">
              <a:rPr lang="nl-NL" smtClean="0"/>
              <a:pPr/>
              <a:t>13</a:t>
            </a:fld>
            <a:endParaRPr lang="nl-NL" dirty="0"/>
          </a:p>
        </p:txBody>
      </p:sp>
      <p:pic>
        <p:nvPicPr>
          <p:cNvPr id="5" name="Tijdelijke aanduiding voor afbeelding 9">
            <a:extLst>
              <a:ext uri="{FF2B5EF4-FFF2-40B4-BE49-F238E27FC236}">
                <a16:creationId xmlns:a16="http://schemas.microsoft.com/office/drawing/2014/main" id="{2BA58D0D-62BC-8E8D-D874-BA8887198B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" r="12"/>
          <a:stretch>
            <a:fillRect/>
          </a:stretch>
        </p:blipFill>
        <p:spPr>
          <a:xfrm>
            <a:off x="6096000" y="-2381"/>
            <a:ext cx="6096000" cy="686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765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IenW Nederland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2.xml><?xml version="1.0" encoding="utf-8"?>
<a:theme xmlns:a="http://schemas.openxmlformats.org/drawingml/2006/main" name="1_IenW Nederlands 16:9">
  <a:themeElements>
    <a:clrScheme name="Rijks Hemelblauw 1">
      <a:dk1>
        <a:srgbClr val="000000"/>
      </a:dk1>
      <a:lt1>
        <a:srgbClr val="FFFFFF"/>
      </a:lt1>
      <a:dk2>
        <a:srgbClr val="017BC6"/>
      </a:dk2>
      <a:lt2>
        <a:srgbClr val="D9EBF6"/>
      </a:lt2>
      <a:accent1>
        <a:srgbClr val="42145F"/>
      </a:accent1>
      <a:accent2>
        <a:srgbClr val="38870D"/>
      </a:accent2>
      <a:accent3>
        <a:srgbClr val="00689A"/>
      </a:accent3>
      <a:accent4>
        <a:srgbClr val="F9E11E"/>
      </a:accent4>
      <a:accent5>
        <a:srgbClr val="275837"/>
      </a:accent5>
      <a:accent6>
        <a:srgbClr val="94700A"/>
      </a:accent6>
      <a:hlink>
        <a:srgbClr val="017BC6"/>
      </a:hlink>
      <a:folHlink>
        <a:srgbClr val="B2D6EE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aars">
      <a:srgbClr val="42145F"/>
    </a:custClr>
    <a:custClr name="Donkerblauw">
      <a:srgbClr val="01689B"/>
    </a:custClr>
    <a:custClr name="Hemelblauw">
      <a:srgbClr val="007BC7"/>
    </a:custClr>
    <a:custClr name="Violet">
      <a:srgbClr val="A90061"/>
    </a:custClr>
    <a:custClr name="Robijnrood">
      <a:srgbClr val="CA005D"/>
    </a:custClr>
    <a:custClr name="Rood">
      <a:srgbClr val="D52B1E"/>
    </a:custClr>
    <a:custClr name="Donkergroen">
      <a:srgbClr val="275937"/>
    </a:custClr>
    <a:custClr name="Groen">
      <a:srgbClr val="39870C"/>
    </a:custClr>
    <a:custClr name="Mosgroen">
      <a:srgbClr val="777C00"/>
    </a:custClr>
    <a:custClr name="Donkerbruin">
      <a:srgbClr val="673327"/>
    </a:custClr>
    <a:custClr name="Licht Paars">
      <a:srgbClr val="C6B8CF"/>
    </a:custClr>
    <a:custClr name="Licht Donkerblauw">
      <a:srgbClr val="CCE0F1"/>
    </a:custClr>
    <a:custClr name="Licht Hemelblauw">
      <a:srgbClr val="DDEFF8"/>
    </a:custClr>
    <a:custClr name="Licht Violet">
      <a:srgbClr val="E5B2CF"/>
    </a:custClr>
    <a:custClr name="Licht Robijnrood">
      <a:srgbClr val="EFB2CE"/>
    </a:custClr>
    <a:custClr name="Licht Rood">
      <a:srgbClr val="F2BFBB"/>
    </a:custClr>
    <a:custClr name="Licht Donkergroen">
      <a:srgbClr val="BECDC3"/>
    </a:custClr>
    <a:custClr name="Licht Groen">
      <a:srgbClr val="C3DBB6"/>
    </a:custClr>
    <a:custClr name="Licht Mosgroen">
      <a:srgbClr val="D6D7B2"/>
    </a:custClr>
    <a:custClr name="Licht Donkerbruin">
      <a:srgbClr val="D1C1BE"/>
    </a:custClr>
    <a:custClr name="Bruin">
      <a:srgbClr val="94710A"/>
    </a:custClr>
    <a:custClr name="Geel">
      <a:srgbClr val="F9E11E"/>
    </a:custClr>
    <a:custClr name="Donkergeel">
      <a:srgbClr val="FFB612"/>
    </a:custClr>
    <a:custClr name="Oranje">
      <a:srgbClr val="E17000"/>
    </a:custClr>
    <a:custClr name="Roze">
      <a:srgbClr val="F092CD"/>
    </a:custClr>
    <a:custClr name="Lichtblauw">
      <a:srgbClr val="8FCAE7"/>
    </a:custClr>
    <a:custClr name="Mintgroen">
      <a:srgbClr val="76D2B6"/>
    </a:custClr>
    <a:custClr name="Grijs 7">
      <a:srgbClr val="535353"/>
    </a:custClr>
    <a:custClr name="Grijs 6">
      <a:srgbClr val="696969"/>
    </a:custClr>
    <a:custClr name="Grijs 5">
      <a:srgbClr val="999999"/>
    </a:custClr>
    <a:custClr name="Licht Bruin">
      <a:srgbClr val="DFD4B5"/>
    </a:custClr>
    <a:custClr name="Licht Geel">
      <a:srgbClr val="FDF6BB"/>
    </a:custClr>
    <a:custClr name="Licht Donkergeel">
      <a:srgbClr val="FFE9B7"/>
    </a:custClr>
    <a:custClr name="Licht Oranje">
      <a:srgbClr val="F6D4B2"/>
    </a:custClr>
    <a:custClr name="Licht Roze">
      <a:srgbClr val="FADEF0"/>
    </a:custClr>
    <a:custClr name="Licht Lichtblauw">
      <a:srgbClr val="DDEFF8"/>
    </a:custClr>
    <a:custClr name="Licht Mintgroen">
      <a:srgbClr val="D6F1E9"/>
    </a:custClr>
    <a:custClr name="Grijs 4">
      <a:srgbClr val="B4B4B4"/>
    </a:custClr>
    <a:custClr name="Grijs 3">
      <a:srgbClr val="CCCCCC"/>
    </a:custClr>
    <a:custClr name="Grijs 2">
      <a:srgbClr val="E6E6E6"/>
    </a:custClr>
  </a:custClrLst>
  <a:extLst>
    <a:ext uri="{05A4C25C-085E-4340-85A3-A5531E510DB2}">
      <thm15:themeFamily xmlns:thm15="http://schemas.microsoft.com/office/thememl/2012/main" name="Presentatie46" id="{D7A288C4-2E63-1F40-8FEE-1BD90C88DEA2}" vid="{DC129FCA-0CF9-BD45-9DB2-8FC41F291E1F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0DF00A87CBBE4C8CD9A1468D3FF216" ma:contentTypeVersion="19" ma:contentTypeDescription="Een nieuw document maken." ma:contentTypeScope="" ma:versionID="4b5d8921dadd06c32f7e9e923e27b5a8">
  <xsd:schema xmlns:xsd="http://www.w3.org/2001/XMLSchema" xmlns:xs="http://www.w3.org/2001/XMLSchema" xmlns:p="http://schemas.microsoft.com/office/2006/metadata/properties" xmlns:ns2="68ee22ab-3f18-481f-bd99-894791353098" xmlns:ns3="ebd6202d-b24a-4f29-9a13-8fb6e2ab5e4c" targetNamespace="http://schemas.microsoft.com/office/2006/metadata/properties" ma:root="true" ma:fieldsID="4c4b18e52aaacfb20b7d5402b6fcb196" ns2:_="" ns3:_="">
    <xsd:import namespace="68ee22ab-3f18-481f-bd99-894791353098"/>
    <xsd:import namespace="ebd6202d-b24a-4f29-9a13-8fb6e2ab5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ee22ab-3f18-481f-bd99-894791353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aa6de86-0b56-40c5-bde1-372edbdf9f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6202d-b24a-4f29-9a13-8fb6e2ab5e4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4ae572-47c4-49d1-b452-750d8dca7209}" ma:internalName="TaxCatchAll" ma:showField="CatchAllData" ma:web="ebd6202d-b24a-4f29-9a13-8fb6e2ab5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ee22ab-3f18-481f-bd99-894791353098">
      <Terms xmlns="http://schemas.microsoft.com/office/infopath/2007/PartnerControls"/>
    </lcf76f155ced4ddcb4097134ff3c332f>
    <TaxCatchAll xmlns="ebd6202d-b24a-4f29-9a13-8fb6e2ab5e4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38A877-F749-461D-B04E-0873C9F8231A}"/>
</file>

<file path=customXml/itemProps2.xml><?xml version="1.0" encoding="utf-8"?>
<ds:datastoreItem xmlns:ds="http://schemas.openxmlformats.org/officeDocument/2006/customXml" ds:itemID="{A95AA2CD-4D01-42B2-9620-C5D6B480A9C1}">
  <ds:schemaRefs>
    <ds:schemaRef ds:uri="http://schemas.microsoft.com/office/2006/documentManagement/types"/>
    <ds:schemaRef ds:uri="82cb4b13-a234-4fcb-a175-61009b782171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c61946b1-ed5e-4b25-9665-87a1ba4942a7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C75714B-3FD3-4636-8569-E4B02F0247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493</Words>
  <Application>Microsoft Office PowerPoint</Application>
  <PresentationFormat>Breedbeeld</PresentationFormat>
  <Paragraphs>109</Paragraphs>
  <Slides>13</Slides>
  <Notes>10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22" baseType="lpstr">
      <vt:lpstr>Amasis MT Pro Black</vt:lpstr>
      <vt:lpstr>Aptos</vt:lpstr>
      <vt:lpstr>Arial</vt:lpstr>
      <vt:lpstr>Calibri</vt:lpstr>
      <vt:lpstr>Verdana</vt:lpstr>
      <vt:lpstr>Wingdings</vt:lpstr>
      <vt:lpstr>IenW Nederlands 16:9</vt:lpstr>
      <vt:lpstr>1_IenW Nederlands 16:9</vt:lpstr>
      <vt:lpstr>think-cell Slide</vt:lpstr>
      <vt:lpstr>Vrachtwagenheffing en terugsluis  </vt:lpstr>
      <vt:lpstr>In het kort</vt:lpstr>
      <vt:lpstr>Voorgestelde tarieven (prijspeil 2026)</vt:lpstr>
      <vt:lpstr>Heffingsnetwerk</vt:lpstr>
      <vt:lpstr>Terugsluis</vt:lpstr>
      <vt:lpstr>Terugsluis</vt:lpstr>
      <vt:lpstr>PowerPoint-presentatie</vt:lpstr>
      <vt:lpstr>Opbrengsten en kosten</vt:lpstr>
      <vt:lpstr>Budget Meerjarenprogramma</vt:lpstr>
      <vt:lpstr>Stimuleren emissievrij vrachtvervoer</vt:lpstr>
      <vt:lpstr>Logistieke efficiëntie</vt:lpstr>
      <vt:lpstr>Meten en verbeteren CO2-Emissies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Gründeman, S.A. (Stijn) - DGMo</dc:creator>
  <cp:lastModifiedBy>Spee, L.M. (Luuk) - DGMo</cp:lastModifiedBy>
  <cp:revision>31</cp:revision>
  <dcterms:created xsi:type="dcterms:W3CDTF">2025-06-18T15:00:42Z</dcterms:created>
  <dcterms:modified xsi:type="dcterms:W3CDTF">2025-11-19T11:36:28Z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0x010100B70DF00A87CBBE4C8CD9A1468D3FF216</vt:lpwstr>
  </property>
  <property fmtid="{D5CDD505-2E9C-101B-9397-08002B2CF9AE}" pid="3" name="MediaServiceImageTags">
    <vt:lpwstr/>
  </property>
</Properties>
</file>